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nton" pitchFamily="2" charset="0"/>
      <p:regular r:id="rId19"/>
    </p:embeddedFont>
    <p:embeddedFont>
      <p:font typeface="Calibri" panose="020F0502020204030204" pitchFamily="34" charset="0"/>
      <p:regular r:id="rId20"/>
      <p:bold r:id="rId21"/>
      <p:italic r:id="rId22"/>
      <p:boldItalic r:id="rId23"/>
    </p:embeddedFont>
    <p:embeddedFont>
      <p:font typeface="Montserrat" panose="00000500000000000000" pitchFamily="2" charset="0"/>
      <p:regular r:id="rId24"/>
    </p:embeddedFont>
    <p:embeddedFont>
      <p:font typeface="Montserrat Bold" panose="00000800000000000000" charset="0"/>
      <p:regular r:id="rId25"/>
    </p:embeddedFont>
    <p:embeddedFont>
      <p:font typeface="Montserrat Italics" panose="020B0604020202020204" charset="0"/>
      <p:regular r:id="rId26"/>
    </p:embeddedFont>
    <p:embeddedFont>
      <p:font typeface="Raleway" pitchFamily="2" charset="0"/>
      <p:regular r:id="rId27"/>
    </p:embeddedFont>
    <p:embeddedFont>
      <p:font typeface="Raleway Bold" charset="0"/>
      <p:regular r:id="rId28"/>
    </p:embeddedFont>
    <p:embeddedFont>
      <p:font typeface="Raleway Heavy" panose="020B0604020202020204" charset="0"/>
      <p:regular r:id="rId29"/>
    </p:embeddedFont>
    <p:embeddedFont>
      <p:font typeface="Raleway Medium" pitchFamily="2"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eg>
</file>

<file path=ppt/media/image10.jpeg>
</file>

<file path=ppt/media/image11.png>
</file>

<file path=ppt/media/image12.svg>
</file>

<file path=ppt/media/image13.png>
</file>

<file path=ppt/media/image14.svg>
</file>

<file path=ppt/media/image15.jpeg>
</file>

<file path=ppt/media/image16.pn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svg>
</file>

<file path=ppt/media/image27.pn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13.png"/><Relationship Id="rId7"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2.png"/><Relationship Id="rId10" Type="http://schemas.openxmlformats.org/officeDocument/2006/relationships/image" Target="../media/image12.svg"/><Relationship Id="rId4" Type="http://schemas.openxmlformats.org/officeDocument/2006/relationships/image" Target="../media/image14.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10" Type="http://schemas.openxmlformats.org/officeDocument/2006/relationships/image" Target="../media/image18.svg"/><Relationship Id="rId4" Type="http://schemas.openxmlformats.org/officeDocument/2006/relationships/image" Target="../media/image16.png"/><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hyperlink" Target="https://developer.spotify.com/documentation/web-api" TargetMode="External"/><Relationship Id="rId3" Type="http://schemas.openxmlformats.org/officeDocument/2006/relationships/image" Target="../media/image2.png"/><Relationship Id="rId7" Type="http://schemas.openxmlformats.org/officeDocument/2006/relationships/image" Target="../media/image1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8.svg"/><Relationship Id="rId5" Type="http://schemas.openxmlformats.org/officeDocument/2006/relationships/image" Target="../media/image4.svg"/><Relationship Id="rId10" Type="http://schemas.openxmlformats.org/officeDocument/2006/relationships/image" Target="../media/image17.png"/><Relationship Id="rId4" Type="http://schemas.openxmlformats.org/officeDocument/2006/relationships/image" Target="../media/image3.png"/><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8.svg"/></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png"/><Relationship Id="rId7" Type="http://schemas.openxmlformats.org/officeDocument/2006/relationships/image" Target="../media/image2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8505207" y="682599"/>
            <a:ext cx="9404563" cy="940456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5960DC"/>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9273139" y="1450531"/>
            <a:ext cx="7868699" cy="786869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5960DC"/>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8242509" y="3503495"/>
            <a:ext cx="1030630" cy="103063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5960DC">
                    <a:alpha val="100000"/>
                  </a:srgbClr>
                </a:gs>
                <a:gs pos="100000">
                  <a:srgbClr val="FF99FF">
                    <a:alpha val="100000"/>
                  </a:srgbClr>
                </a:gs>
              </a:gsLst>
              <a:lin ang="0"/>
            </a:gra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4483810" y="4968113"/>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sp>
        <p:nvSpPr>
          <p:cNvPr id="14" name="Freeform 14"/>
          <p:cNvSpPr/>
          <p:nvPr/>
        </p:nvSpPr>
        <p:spPr>
          <a:xfrm>
            <a:off x="1273997" y="1311942"/>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1273997" y="2944097"/>
            <a:ext cx="6968511" cy="4892978"/>
          </a:xfrm>
          <a:prstGeom prst="rect">
            <a:avLst/>
          </a:prstGeom>
        </p:spPr>
        <p:txBody>
          <a:bodyPr lIns="0" tIns="0" rIns="0" bIns="0" rtlCol="0" anchor="t">
            <a:spAutoFit/>
          </a:bodyPr>
          <a:lstStyle/>
          <a:p>
            <a:pPr algn="l">
              <a:lnSpc>
                <a:spcPts val="12754"/>
              </a:lnSpc>
            </a:pPr>
            <a:r>
              <a:rPr lang="en-US" sz="12147">
                <a:solidFill>
                  <a:srgbClr val="1F2374"/>
                </a:solidFill>
                <a:latin typeface="Anton"/>
                <a:ea typeface="Anton"/>
                <a:cs typeface="Anton"/>
                <a:sym typeface="Anton"/>
              </a:rPr>
              <a:t>VISUALISASI DATASET </a:t>
            </a:r>
          </a:p>
          <a:p>
            <a:pPr algn="l">
              <a:lnSpc>
                <a:spcPts val="12754"/>
              </a:lnSpc>
            </a:pPr>
            <a:endParaRPr lang="en-US" sz="12147">
              <a:solidFill>
                <a:srgbClr val="1F2374"/>
              </a:solidFill>
              <a:latin typeface="Anton"/>
              <a:ea typeface="Anton"/>
              <a:cs typeface="Anton"/>
              <a:sym typeface="Anton"/>
            </a:endParaRPr>
          </a:p>
        </p:txBody>
      </p:sp>
      <p:sp>
        <p:nvSpPr>
          <p:cNvPr id="17" name="TextBox 17"/>
          <p:cNvSpPr txBox="1"/>
          <p:nvPr/>
        </p:nvSpPr>
        <p:spPr>
          <a:xfrm>
            <a:off x="1986078" y="1417319"/>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18" name="TextBox 18"/>
          <p:cNvSpPr txBox="1"/>
          <p:nvPr/>
        </p:nvSpPr>
        <p:spPr>
          <a:xfrm>
            <a:off x="1273997" y="6149465"/>
            <a:ext cx="6968511" cy="1681108"/>
          </a:xfrm>
          <a:prstGeom prst="rect">
            <a:avLst/>
          </a:prstGeom>
        </p:spPr>
        <p:txBody>
          <a:bodyPr lIns="0" tIns="0" rIns="0" bIns="0" rtlCol="0" anchor="t">
            <a:spAutoFit/>
          </a:bodyPr>
          <a:lstStyle/>
          <a:p>
            <a:pPr algn="l">
              <a:lnSpc>
                <a:spcPts val="12859"/>
              </a:lnSpc>
            </a:pPr>
            <a:r>
              <a:rPr lang="en-US" sz="12247">
                <a:solidFill>
                  <a:srgbClr val="C4459F"/>
                </a:solidFill>
                <a:latin typeface="Anton"/>
                <a:ea typeface="Anton"/>
                <a:cs typeface="Anton"/>
                <a:sym typeface="Anton"/>
              </a:rPr>
              <a:t>API SPOTIFY</a:t>
            </a:r>
          </a:p>
        </p:txBody>
      </p:sp>
      <p:pic>
        <p:nvPicPr>
          <p:cNvPr id="20" name="Picture 19">
            <a:extLst>
              <a:ext uri="{FF2B5EF4-FFF2-40B4-BE49-F238E27FC236}">
                <a16:creationId xmlns:a16="http://schemas.microsoft.com/office/drawing/2014/main" id="{E015BDB3-9E67-425C-9E1D-1764CAE88C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10640" y="1747637"/>
            <a:ext cx="6905640" cy="6905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555224" y="267858"/>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5969026" y="6569269"/>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97602" y="1283181"/>
            <a:ext cx="12139445"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LAGU YANG SEDANG TREN</a:t>
            </a:r>
          </a:p>
        </p:txBody>
      </p:sp>
      <p:sp>
        <p:nvSpPr>
          <p:cNvPr id="6" name="TextBox 6"/>
          <p:cNvSpPr txBox="1"/>
          <p:nvPr/>
        </p:nvSpPr>
        <p:spPr>
          <a:xfrm>
            <a:off x="391406" y="2569415"/>
            <a:ext cx="12596041" cy="4318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Hasil yang didapatkan dari scrapping yang dilakukan terhadap dataset API spotify,</a:t>
            </a:r>
          </a:p>
        </p:txBody>
      </p:sp>
      <p:grpSp>
        <p:nvGrpSpPr>
          <p:cNvPr id="7" name="Group 7"/>
          <p:cNvGrpSpPr/>
          <p:nvPr/>
        </p:nvGrpSpPr>
        <p:grpSpPr>
          <a:xfrm>
            <a:off x="297602" y="3180944"/>
            <a:ext cx="12474634" cy="6553047"/>
            <a:chOff x="0" y="0"/>
            <a:chExt cx="1373736" cy="721637"/>
          </a:xfrm>
        </p:grpSpPr>
        <p:sp>
          <p:nvSpPr>
            <p:cNvPr id="8" name="Freeform 8"/>
            <p:cNvSpPr/>
            <p:nvPr/>
          </p:nvSpPr>
          <p:spPr>
            <a:xfrm>
              <a:off x="0" y="0"/>
              <a:ext cx="1373736" cy="721637"/>
            </a:xfrm>
            <a:custGeom>
              <a:avLst/>
              <a:gdLst/>
              <a:ahLst/>
              <a:cxnLst/>
              <a:rect l="l" t="t" r="r" b="b"/>
              <a:pathLst>
                <a:path w="1373736" h="721637">
                  <a:moveTo>
                    <a:pt x="14274" y="0"/>
                  </a:moveTo>
                  <a:lnTo>
                    <a:pt x="1359462" y="0"/>
                  </a:lnTo>
                  <a:cubicBezTo>
                    <a:pt x="1363248" y="0"/>
                    <a:pt x="1366879" y="1504"/>
                    <a:pt x="1369556" y="4181"/>
                  </a:cubicBezTo>
                  <a:cubicBezTo>
                    <a:pt x="1372232" y="6858"/>
                    <a:pt x="1373736" y="10488"/>
                    <a:pt x="1373736" y="14274"/>
                  </a:cubicBezTo>
                  <a:lnTo>
                    <a:pt x="1373736" y="707363"/>
                  </a:lnTo>
                  <a:cubicBezTo>
                    <a:pt x="1373736" y="711149"/>
                    <a:pt x="1372232" y="714779"/>
                    <a:pt x="1369556" y="717456"/>
                  </a:cubicBezTo>
                  <a:cubicBezTo>
                    <a:pt x="1366879" y="720133"/>
                    <a:pt x="1363248" y="721637"/>
                    <a:pt x="1359462" y="721637"/>
                  </a:cubicBezTo>
                  <a:lnTo>
                    <a:pt x="14274" y="721637"/>
                  </a:lnTo>
                  <a:cubicBezTo>
                    <a:pt x="10488" y="721637"/>
                    <a:pt x="6858" y="720133"/>
                    <a:pt x="4181" y="717456"/>
                  </a:cubicBezTo>
                  <a:cubicBezTo>
                    <a:pt x="1504" y="714779"/>
                    <a:pt x="0" y="711149"/>
                    <a:pt x="0" y="707363"/>
                  </a:cubicBezTo>
                  <a:lnTo>
                    <a:pt x="0" y="14274"/>
                  </a:lnTo>
                  <a:cubicBezTo>
                    <a:pt x="0" y="10488"/>
                    <a:pt x="1504" y="6858"/>
                    <a:pt x="4181" y="4181"/>
                  </a:cubicBezTo>
                  <a:cubicBezTo>
                    <a:pt x="6858" y="1504"/>
                    <a:pt x="10488" y="0"/>
                    <a:pt x="14274" y="0"/>
                  </a:cubicBezTo>
                  <a:close/>
                </a:path>
              </a:pathLst>
            </a:custGeom>
            <a:blipFill>
              <a:blip r:embed="rId7"/>
              <a:stretch>
                <a:fillRect l="-610" r="-610"/>
              </a:stretch>
            </a:blipFill>
            <a:ln w="57150" cap="rnd">
              <a:solidFill>
                <a:srgbClr val="000000"/>
              </a:solidFill>
              <a:prstDash val="solid"/>
              <a:round/>
            </a:ln>
          </p:spPr>
        </p:sp>
      </p:grpSp>
      <p:sp>
        <p:nvSpPr>
          <p:cNvPr id="9" name="TextBox 9"/>
          <p:cNvSpPr txBox="1"/>
          <p:nvPr/>
        </p:nvSpPr>
        <p:spPr>
          <a:xfrm>
            <a:off x="1267305" y="373235"/>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555224" y="267858"/>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030422" y="6600537"/>
            <a:ext cx="663074" cy="379761"/>
          </a:xfrm>
          <a:custGeom>
            <a:avLst/>
            <a:gdLst/>
            <a:ahLst/>
            <a:cxnLst/>
            <a:rect l="l" t="t" r="r" b="b"/>
            <a:pathLst>
              <a:path w="663074" h="379761">
                <a:moveTo>
                  <a:pt x="0" y="0"/>
                </a:moveTo>
                <a:lnTo>
                  <a:pt x="663075" y="0"/>
                </a:lnTo>
                <a:lnTo>
                  <a:pt x="663075" y="379761"/>
                </a:lnTo>
                <a:lnTo>
                  <a:pt x="0" y="3797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297602" y="3180944"/>
            <a:ext cx="12474634" cy="6553047"/>
            <a:chOff x="0" y="0"/>
            <a:chExt cx="1373736" cy="721637"/>
          </a:xfrm>
        </p:grpSpPr>
        <p:sp>
          <p:nvSpPr>
            <p:cNvPr id="6" name="Freeform 6"/>
            <p:cNvSpPr/>
            <p:nvPr/>
          </p:nvSpPr>
          <p:spPr>
            <a:xfrm>
              <a:off x="0" y="0"/>
              <a:ext cx="1373736" cy="721637"/>
            </a:xfrm>
            <a:custGeom>
              <a:avLst/>
              <a:gdLst/>
              <a:ahLst/>
              <a:cxnLst/>
              <a:rect l="l" t="t" r="r" b="b"/>
              <a:pathLst>
                <a:path w="1373736" h="721637">
                  <a:moveTo>
                    <a:pt x="14274" y="0"/>
                  </a:moveTo>
                  <a:lnTo>
                    <a:pt x="1359462" y="0"/>
                  </a:lnTo>
                  <a:cubicBezTo>
                    <a:pt x="1363248" y="0"/>
                    <a:pt x="1366879" y="1504"/>
                    <a:pt x="1369556" y="4181"/>
                  </a:cubicBezTo>
                  <a:cubicBezTo>
                    <a:pt x="1372232" y="6858"/>
                    <a:pt x="1373736" y="10488"/>
                    <a:pt x="1373736" y="14274"/>
                  </a:cubicBezTo>
                  <a:lnTo>
                    <a:pt x="1373736" y="707363"/>
                  </a:lnTo>
                  <a:cubicBezTo>
                    <a:pt x="1373736" y="711149"/>
                    <a:pt x="1372232" y="714779"/>
                    <a:pt x="1369556" y="717456"/>
                  </a:cubicBezTo>
                  <a:cubicBezTo>
                    <a:pt x="1366879" y="720133"/>
                    <a:pt x="1363248" y="721637"/>
                    <a:pt x="1359462" y="721637"/>
                  </a:cubicBezTo>
                  <a:lnTo>
                    <a:pt x="14274" y="721637"/>
                  </a:lnTo>
                  <a:cubicBezTo>
                    <a:pt x="10488" y="721637"/>
                    <a:pt x="6858" y="720133"/>
                    <a:pt x="4181" y="717456"/>
                  </a:cubicBezTo>
                  <a:cubicBezTo>
                    <a:pt x="1504" y="714779"/>
                    <a:pt x="0" y="711149"/>
                    <a:pt x="0" y="707363"/>
                  </a:cubicBezTo>
                  <a:lnTo>
                    <a:pt x="0" y="14274"/>
                  </a:lnTo>
                  <a:cubicBezTo>
                    <a:pt x="0" y="10488"/>
                    <a:pt x="1504" y="6858"/>
                    <a:pt x="4181" y="4181"/>
                  </a:cubicBezTo>
                  <a:cubicBezTo>
                    <a:pt x="6858" y="1504"/>
                    <a:pt x="10488" y="0"/>
                    <a:pt x="14274" y="0"/>
                  </a:cubicBezTo>
                  <a:close/>
                </a:path>
              </a:pathLst>
            </a:custGeom>
            <a:blipFill>
              <a:blip r:embed="rId7"/>
              <a:stretch>
                <a:fillRect l="-610" r="-610"/>
              </a:stretch>
            </a:blipFill>
            <a:ln w="57150" cap="rnd">
              <a:solidFill>
                <a:srgbClr val="000000"/>
              </a:solidFill>
              <a:prstDash val="solid"/>
              <a:round/>
            </a:ln>
          </p:spPr>
        </p:sp>
      </p:grpSp>
      <p:sp>
        <p:nvSpPr>
          <p:cNvPr id="7" name="TextBox 7"/>
          <p:cNvSpPr txBox="1"/>
          <p:nvPr/>
        </p:nvSpPr>
        <p:spPr>
          <a:xfrm>
            <a:off x="297602" y="1283181"/>
            <a:ext cx="12139445"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ARTIS PALING POPULER</a:t>
            </a:r>
          </a:p>
        </p:txBody>
      </p:sp>
      <p:sp>
        <p:nvSpPr>
          <p:cNvPr id="8" name="TextBox 8"/>
          <p:cNvSpPr txBox="1"/>
          <p:nvPr/>
        </p:nvSpPr>
        <p:spPr>
          <a:xfrm>
            <a:off x="391406" y="2569415"/>
            <a:ext cx="12596041" cy="4318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Hasil yang didapatkan dari scrapping yang dilakukan terhadap dataset API spotify,</a:t>
            </a:r>
          </a:p>
        </p:txBody>
      </p:sp>
      <p:sp>
        <p:nvSpPr>
          <p:cNvPr id="9" name="TextBox 9"/>
          <p:cNvSpPr txBox="1"/>
          <p:nvPr/>
        </p:nvSpPr>
        <p:spPr>
          <a:xfrm>
            <a:off x="1267305" y="373235"/>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555224" y="267858"/>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030422" y="6600537"/>
            <a:ext cx="663074" cy="379761"/>
          </a:xfrm>
          <a:custGeom>
            <a:avLst/>
            <a:gdLst/>
            <a:ahLst/>
            <a:cxnLst/>
            <a:rect l="l" t="t" r="r" b="b"/>
            <a:pathLst>
              <a:path w="663074" h="379761">
                <a:moveTo>
                  <a:pt x="0" y="0"/>
                </a:moveTo>
                <a:lnTo>
                  <a:pt x="663075" y="0"/>
                </a:lnTo>
                <a:lnTo>
                  <a:pt x="663075" y="379761"/>
                </a:lnTo>
                <a:lnTo>
                  <a:pt x="0" y="3797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297602" y="3180944"/>
            <a:ext cx="12474634" cy="6553047"/>
            <a:chOff x="0" y="0"/>
            <a:chExt cx="1373736" cy="721637"/>
          </a:xfrm>
        </p:grpSpPr>
        <p:sp>
          <p:nvSpPr>
            <p:cNvPr id="6" name="Freeform 6"/>
            <p:cNvSpPr/>
            <p:nvPr/>
          </p:nvSpPr>
          <p:spPr>
            <a:xfrm>
              <a:off x="0" y="0"/>
              <a:ext cx="1373736" cy="721637"/>
            </a:xfrm>
            <a:custGeom>
              <a:avLst/>
              <a:gdLst/>
              <a:ahLst/>
              <a:cxnLst/>
              <a:rect l="l" t="t" r="r" b="b"/>
              <a:pathLst>
                <a:path w="1373736" h="721637">
                  <a:moveTo>
                    <a:pt x="14274" y="0"/>
                  </a:moveTo>
                  <a:lnTo>
                    <a:pt x="1359462" y="0"/>
                  </a:lnTo>
                  <a:cubicBezTo>
                    <a:pt x="1363248" y="0"/>
                    <a:pt x="1366879" y="1504"/>
                    <a:pt x="1369556" y="4181"/>
                  </a:cubicBezTo>
                  <a:cubicBezTo>
                    <a:pt x="1372232" y="6858"/>
                    <a:pt x="1373736" y="10488"/>
                    <a:pt x="1373736" y="14274"/>
                  </a:cubicBezTo>
                  <a:lnTo>
                    <a:pt x="1373736" y="707363"/>
                  </a:lnTo>
                  <a:cubicBezTo>
                    <a:pt x="1373736" y="711149"/>
                    <a:pt x="1372232" y="714779"/>
                    <a:pt x="1369556" y="717456"/>
                  </a:cubicBezTo>
                  <a:cubicBezTo>
                    <a:pt x="1366879" y="720133"/>
                    <a:pt x="1363248" y="721637"/>
                    <a:pt x="1359462" y="721637"/>
                  </a:cubicBezTo>
                  <a:lnTo>
                    <a:pt x="14274" y="721637"/>
                  </a:lnTo>
                  <a:cubicBezTo>
                    <a:pt x="10488" y="721637"/>
                    <a:pt x="6858" y="720133"/>
                    <a:pt x="4181" y="717456"/>
                  </a:cubicBezTo>
                  <a:cubicBezTo>
                    <a:pt x="1504" y="714779"/>
                    <a:pt x="0" y="711149"/>
                    <a:pt x="0" y="707363"/>
                  </a:cubicBezTo>
                  <a:lnTo>
                    <a:pt x="0" y="14274"/>
                  </a:lnTo>
                  <a:cubicBezTo>
                    <a:pt x="0" y="10488"/>
                    <a:pt x="1504" y="6858"/>
                    <a:pt x="4181" y="4181"/>
                  </a:cubicBezTo>
                  <a:cubicBezTo>
                    <a:pt x="6858" y="1504"/>
                    <a:pt x="10488" y="0"/>
                    <a:pt x="14274" y="0"/>
                  </a:cubicBezTo>
                  <a:close/>
                </a:path>
              </a:pathLst>
            </a:custGeom>
            <a:blipFill>
              <a:blip r:embed="rId7"/>
              <a:stretch>
                <a:fillRect l="-912" r="-912"/>
              </a:stretch>
            </a:blipFill>
            <a:ln w="57150" cap="rnd">
              <a:solidFill>
                <a:srgbClr val="000000"/>
              </a:solidFill>
              <a:prstDash val="solid"/>
              <a:round/>
            </a:ln>
          </p:spPr>
        </p:sp>
      </p:grpSp>
      <p:sp>
        <p:nvSpPr>
          <p:cNvPr id="7" name="TextBox 7"/>
          <p:cNvSpPr txBox="1"/>
          <p:nvPr/>
        </p:nvSpPr>
        <p:spPr>
          <a:xfrm>
            <a:off x="297602" y="1283181"/>
            <a:ext cx="12139445"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RATING MUSIK</a:t>
            </a:r>
          </a:p>
        </p:txBody>
      </p:sp>
      <p:sp>
        <p:nvSpPr>
          <p:cNvPr id="8" name="TextBox 8"/>
          <p:cNvSpPr txBox="1"/>
          <p:nvPr/>
        </p:nvSpPr>
        <p:spPr>
          <a:xfrm>
            <a:off x="391406" y="2569415"/>
            <a:ext cx="12596041" cy="4318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Hasil yang didapatkan dari scrapping yang dilakukan terhadap dataset API spotify,</a:t>
            </a:r>
          </a:p>
        </p:txBody>
      </p:sp>
      <p:sp>
        <p:nvSpPr>
          <p:cNvPr id="9" name="TextBox 9"/>
          <p:cNvSpPr txBox="1"/>
          <p:nvPr/>
        </p:nvSpPr>
        <p:spPr>
          <a:xfrm>
            <a:off x="1267305" y="373235"/>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555224" y="267858"/>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030422" y="6600537"/>
            <a:ext cx="663074" cy="379761"/>
          </a:xfrm>
          <a:custGeom>
            <a:avLst/>
            <a:gdLst/>
            <a:ahLst/>
            <a:cxnLst/>
            <a:rect l="l" t="t" r="r" b="b"/>
            <a:pathLst>
              <a:path w="663074" h="379761">
                <a:moveTo>
                  <a:pt x="0" y="0"/>
                </a:moveTo>
                <a:lnTo>
                  <a:pt x="663075" y="0"/>
                </a:lnTo>
                <a:lnTo>
                  <a:pt x="663075" y="379761"/>
                </a:lnTo>
                <a:lnTo>
                  <a:pt x="0" y="3797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297602" y="3180944"/>
            <a:ext cx="12474634" cy="6553047"/>
            <a:chOff x="0" y="0"/>
            <a:chExt cx="1373736" cy="721637"/>
          </a:xfrm>
        </p:grpSpPr>
        <p:sp>
          <p:nvSpPr>
            <p:cNvPr id="6" name="Freeform 6"/>
            <p:cNvSpPr/>
            <p:nvPr/>
          </p:nvSpPr>
          <p:spPr>
            <a:xfrm>
              <a:off x="0" y="0"/>
              <a:ext cx="1373736" cy="721637"/>
            </a:xfrm>
            <a:custGeom>
              <a:avLst/>
              <a:gdLst/>
              <a:ahLst/>
              <a:cxnLst/>
              <a:rect l="l" t="t" r="r" b="b"/>
              <a:pathLst>
                <a:path w="1373736" h="721637">
                  <a:moveTo>
                    <a:pt x="14274" y="0"/>
                  </a:moveTo>
                  <a:lnTo>
                    <a:pt x="1359462" y="0"/>
                  </a:lnTo>
                  <a:cubicBezTo>
                    <a:pt x="1363248" y="0"/>
                    <a:pt x="1366879" y="1504"/>
                    <a:pt x="1369556" y="4181"/>
                  </a:cubicBezTo>
                  <a:cubicBezTo>
                    <a:pt x="1372232" y="6858"/>
                    <a:pt x="1373736" y="10488"/>
                    <a:pt x="1373736" y="14274"/>
                  </a:cubicBezTo>
                  <a:lnTo>
                    <a:pt x="1373736" y="707363"/>
                  </a:lnTo>
                  <a:cubicBezTo>
                    <a:pt x="1373736" y="711149"/>
                    <a:pt x="1372232" y="714779"/>
                    <a:pt x="1369556" y="717456"/>
                  </a:cubicBezTo>
                  <a:cubicBezTo>
                    <a:pt x="1366879" y="720133"/>
                    <a:pt x="1363248" y="721637"/>
                    <a:pt x="1359462" y="721637"/>
                  </a:cubicBezTo>
                  <a:lnTo>
                    <a:pt x="14274" y="721637"/>
                  </a:lnTo>
                  <a:cubicBezTo>
                    <a:pt x="10488" y="721637"/>
                    <a:pt x="6858" y="720133"/>
                    <a:pt x="4181" y="717456"/>
                  </a:cubicBezTo>
                  <a:cubicBezTo>
                    <a:pt x="1504" y="714779"/>
                    <a:pt x="0" y="711149"/>
                    <a:pt x="0" y="707363"/>
                  </a:cubicBezTo>
                  <a:lnTo>
                    <a:pt x="0" y="14274"/>
                  </a:lnTo>
                  <a:cubicBezTo>
                    <a:pt x="0" y="10488"/>
                    <a:pt x="1504" y="6858"/>
                    <a:pt x="4181" y="4181"/>
                  </a:cubicBezTo>
                  <a:cubicBezTo>
                    <a:pt x="6858" y="1504"/>
                    <a:pt x="10488" y="0"/>
                    <a:pt x="14274" y="0"/>
                  </a:cubicBezTo>
                  <a:close/>
                </a:path>
              </a:pathLst>
            </a:custGeom>
            <a:blipFill>
              <a:blip r:embed="rId7"/>
              <a:stretch>
                <a:fillRect l="-912" r="-912"/>
              </a:stretch>
            </a:blipFill>
            <a:ln w="57150" cap="rnd">
              <a:solidFill>
                <a:srgbClr val="000000"/>
              </a:solidFill>
              <a:prstDash val="solid"/>
              <a:round/>
            </a:ln>
          </p:spPr>
        </p:sp>
      </p:grpSp>
      <p:sp>
        <p:nvSpPr>
          <p:cNvPr id="7" name="TextBox 7"/>
          <p:cNvSpPr txBox="1"/>
          <p:nvPr/>
        </p:nvSpPr>
        <p:spPr>
          <a:xfrm>
            <a:off x="297602" y="1283181"/>
            <a:ext cx="12139445"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ULASAN PENGGUNA</a:t>
            </a:r>
          </a:p>
        </p:txBody>
      </p:sp>
      <p:sp>
        <p:nvSpPr>
          <p:cNvPr id="8" name="TextBox 8"/>
          <p:cNvSpPr txBox="1"/>
          <p:nvPr/>
        </p:nvSpPr>
        <p:spPr>
          <a:xfrm>
            <a:off x="391406" y="2569415"/>
            <a:ext cx="12596041" cy="4318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Hasil yang didapatkan dari scrapping yang dilakukan terhadap dataset API spotify,</a:t>
            </a:r>
          </a:p>
        </p:txBody>
      </p:sp>
      <p:sp>
        <p:nvSpPr>
          <p:cNvPr id="9" name="TextBox 9"/>
          <p:cNvSpPr txBox="1"/>
          <p:nvPr/>
        </p:nvSpPr>
        <p:spPr>
          <a:xfrm>
            <a:off x="1267305" y="373235"/>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776175" y="1166509"/>
            <a:ext cx="20887092" cy="1789680"/>
            <a:chOff x="0" y="0"/>
            <a:chExt cx="5501127" cy="471356"/>
          </a:xfrm>
        </p:grpSpPr>
        <p:sp>
          <p:nvSpPr>
            <p:cNvPr id="4" name="Freeform 4"/>
            <p:cNvSpPr/>
            <p:nvPr/>
          </p:nvSpPr>
          <p:spPr>
            <a:xfrm>
              <a:off x="0" y="0"/>
              <a:ext cx="5501127" cy="471356"/>
            </a:xfrm>
            <a:custGeom>
              <a:avLst/>
              <a:gdLst/>
              <a:ahLst/>
              <a:cxnLst/>
              <a:rect l="l" t="t" r="r" b="b"/>
              <a:pathLst>
                <a:path w="5501127" h="471356">
                  <a:moveTo>
                    <a:pt x="18903" y="0"/>
                  </a:moveTo>
                  <a:lnTo>
                    <a:pt x="5482224" y="0"/>
                  </a:lnTo>
                  <a:cubicBezTo>
                    <a:pt x="5492664" y="0"/>
                    <a:pt x="5501127" y="8463"/>
                    <a:pt x="5501127" y="18903"/>
                  </a:cubicBezTo>
                  <a:lnTo>
                    <a:pt x="5501127" y="452453"/>
                  </a:lnTo>
                  <a:cubicBezTo>
                    <a:pt x="5501127" y="457466"/>
                    <a:pt x="5499135" y="462274"/>
                    <a:pt x="5495590" y="465819"/>
                  </a:cubicBezTo>
                  <a:cubicBezTo>
                    <a:pt x="5492045" y="469364"/>
                    <a:pt x="5487237" y="471356"/>
                    <a:pt x="5482224" y="471356"/>
                  </a:cubicBezTo>
                  <a:lnTo>
                    <a:pt x="18903" y="471356"/>
                  </a:lnTo>
                  <a:cubicBezTo>
                    <a:pt x="13890" y="471356"/>
                    <a:pt x="9082" y="469364"/>
                    <a:pt x="5537" y="465819"/>
                  </a:cubicBezTo>
                  <a:cubicBezTo>
                    <a:pt x="1992" y="462274"/>
                    <a:pt x="0" y="457466"/>
                    <a:pt x="0" y="452453"/>
                  </a:cubicBezTo>
                  <a:lnTo>
                    <a:pt x="0" y="18903"/>
                  </a:lnTo>
                  <a:cubicBezTo>
                    <a:pt x="0" y="13890"/>
                    <a:pt x="1992" y="9082"/>
                    <a:pt x="5537" y="5537"/>
                  </a:cubicBezTo>
                  <a:cubicBezTo>
                    <a:pt x="9082" y="1992"/>
                    <a:pt x="13890" y="0"/>
                    <a:pt x="18903" y="0"/>
                  </a:cubicBezTo>
                  <a:close/>
                </a:path>
              </a:pathLst>
            </a:custGeom>
            <a:solidFill>
              <a:srgbClr val="000000">
                <a:alpha val="0"/>
              </a:srgbClr>
            </a:solidFill>
            <a:ln w="28575" cap="rnd">
              <a:gradFill>
                <a:gsLst>
                  <a:gs pos="0">
                    <a:srgbClr val="5960DC">
                      <a:alpha val="100000"/>
                    </a:srgbClr>
                  </a:gs>
                  <a:gs pos="100000">
                    <a:srgbClr val="FF99FF">
                      <a:alpha val="100000"/>
                    </a:srgbClr>
                  </a:gs>
                </a:gsLst>
                <a:lin ang="0"/>
              </a:gradFill>
              <a:prstDash val="solid"/>
              <a:round/>
            </a:ln>
          </p:spPr>
        </p:sp>
        <p:sp>
          <p:nvSpPr>
            <p:cNvPr id="5" name="TextBox 5"/>
            <p:cNvSpPr txBox="1"/>
            <p:nvPr/>
          </p:nvSpPr>
          <p:spPr>
            <a:xfrm>
              <a:off x="0" y="-38100"/>
              <a:ext cx="5501127" cy="509456"/>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7954287" y="355248"/>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619466" y="9068420"/>
            <a:ext cx="663074" cy="379761"/>
          </a:xfrm>
          <a:custGeom>
            <a:avLst/>
            <a:gdLst/>
            <a:ahLst/>
            <a:cxnLst/>
            <a:rect l="l" t="t" r="r" b="b"/>
            <a:pathLst>
              <a:path w="663074" h="379761">
                <a:moveTo>
                  <a:pt x="0" y="0"/>
                </a:moveTo>
                <a:lnTo>
                  <a:pt x="663075" y="0"/>
                </a:lnTo>
                <a:lnTo>
                  <a:pt x="663075" y="379760"/>
                </a:lnTo>
                <a:lnTo>
                  <a:pt x="0" y="3797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963329" y="1458425"/>
            <a:ext cx="14361343" cy="1348722"/>
          </a:xfrm>
          <a:prstGeom prst="rect">
            <a:avLst/>
          </a:prstGeom>
        </p:spPr>
        <p:txBody>
          <a:bodyPr lIns="0" tIns="0" rIns="0" bIns="0" rtlCol="0" anchor="t">
            <a:spAutoFit/>
          </a:bodyPr>
          <a:lstStyle/>
          <a:p>
            <a:pPr algn="ctr">
              <a:lnSpc>
                <a:spcPts val="10289"/>
              </a:lnSpc>
            </a:pPr>
            <a:r>
              <a:rPr lang="en-US" sz="9799">
                <a:solidFill>
                  <a:srgbClr val="1F2374"/>
                </a:solidFill>
                <a:latin typeface="Anton"/>
                <a:ea typeface="Anton"/>
                <a:cs typeface="Anton"/>
                <a:sym typeface="Anton"/>
              </a:rPr>
              <a:t>PEMBAHASAN &amp; KETERBATASAN</a:t>
            </a:r>
          </a:p>
        </p:txBody>
      </p:sp>
      <p:sp>
        <p:nvSpPr>
          <p:cNvPr id="9" name="TextBox 9"/>
          <p:cNvSpPr txBox="1"/>
          <p:nvPr/>
        </p:nvSpPr>
        <p:spPr>
          <a:xfrm>
            <a:off x="8619466" y="435860"/>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10" name="TextBox 10"/>
          <p:cNvSpPr txBox="1"/>
          <p:nvPr/>
        </p:nvSpPr>
        <p:spPr>
          <a:xfrm>
            <a:off x="2644959" y="3137164"/>
            <a:ext cx="12998083" cy="5251450"/>
          </a:xfrm>
          <a:prstGeom prst="rect">
            <a:avLst/>
          </a:prstGeom>
        </p:spPr>
        <p:txBody>
          <a:bodyPr lIns="0" tIns="0" rIns="0" bIns="0" rtlCol="0" anchor="t">
            <a:spAutoFit/>
          </a:bodyPr>
          <a:lstStyle/>
          <a:p>
            <a:pPr algn="just">
              <a:lnSpc>
                <a:spcPts val="3499"/>
              </a:lnSpc>
            </a:pPr>
            <a:r>
              <a:rPr lang="en-US" sz="2499">
                <a:solidFill>
                  <a:srgbClr val="000000"/>
                </a:solidFill>
                <a:latin typeface="Raleway Medium"/>
                <a:ea typeface="Raleway Medium"/>
                <a:cs typeface="Raleway Medium"/>
                <a:sym typeface="Raleway Medium"/>
              </a:rPr>
              <a:t>Analisis sentimen terhadap ulasan pengguna memberikan wawasan tambahan tentang persepsi pengguna terhadap musik dan artis populer. Sebagian besar ulasan memiliki sentimen positif, yang menunjukkan kepuasan pengguna terhadap lagu dan artis di Spotify. </a:t>
            </a:r>
          </a:p>
          <a:p>
            <a:pPr algn="just">
              <a:lnSpc>
                <a:spcPts val="3499"/>
              </a:lnSpc>
            </a:pPr>
            <a:endParaRPr lang="en-US" sz="2499">
              <a:solidFill>
                <a:srgbClr val="000000"/>
              </a:solidFill>
              <a:latin typeface="Raleway Medium"/>
              <a:ea typeface="Raleway Medium"/>
              <a:cs typeface="Raleway Medium"/>
              <a:sym typeface="Raleway Medium"/>
            </a:endParaRPr>
          </a:p>
          <a:p>
            <a:pPr algn="just">
              <a:lnSpc>
                <a:spcPts val="3499"/>
              </a:lnSpc>
            </a:pPr>
            <a:endParaRPr lang="en-US" sz="2499">
              <a:solidFill>
                <a:srgbClr val="000000"/>
              </a:solidFill>
              <a:latin typeface="Raleway Medium"/>
              <a:ea typeface="Raleway Medium"/>
              <a:cs typeface="Raleway Medium"/>
              <a:sym typeface="Raleway Medium"/>
            </a:endParaRPr>
          </a:p>
          <a:p>
            <a:pPr algn="just">
              <a:lnSpc>
                <a:spcPts val="3499"/>
              </a:lnSpc>
            </a:pPr>
            <a:r>
              <a:rPr lang="en-US" sz="2499">
                <a:solidFill>
                  <a:srgbClr val="000000"/>
                </a:solidFill>
                <a:latin typeface="Raleway Bold"/>
                <a:ea typeface="Raleway Bold"/>
                <a:cs typeface="Raleway Bold"/>
                <a:sym typeface="Raleway Bold"/>
              </a:rPr>
              <a:t>Keterbatasan Proyek </a:t>
            </a:r>
          </a:p>
          <a:p>
            <a:pPr marL="539746" lvl="1" indent="-269873" algn="just">
              <a:lnSpc>
                <a:spcPts val="3499"/>
              </a:lnSpc>
              <a:buFont typeface="Arial"/>
              <a:buChar char="•"/>
            </a:pPr>
            <a:r>
              <a:rPr lang="en-US" sz="2499">
                <a:solidFill>
                  <a:srgbClr val="000000"/>
                </a:solidFill>
                <a:latin typeface="Raleway Medium"/>
                <a:ea typeface="Raleway Medium"/>
                <a:cs typeface="Raleway Medium"/>
                <a:sym typeface="Raleway Medium"/>
              </a:rPr>
              <a:t>Keterbatasan Waktu: Waktu yang terbatas untuk proyek ini membatasi untuk melakukan eksplorasi dan pengembangan model data yang lebih kompleks. </a:t>
            </a:r>
          </a:p>
          <a:p>
            <a:pPr algn="just">
              <a:lnSpc>
                <a:spcPts val="3499"/>
              </a:lnSpc>
            </a:pPr>
            <a:r>
              <a:rPr lang="en-US" sz="2499">
                <a:solidFill>
                  <a:srgbClr val="000000"/>
                </a:solidFill>
                <a:latin typeface="Raleway Bold"/>
                <a:ea typeface="Raleway Bold"/>
                <a:cs typeface="Raleway Bold"/>
                <a:sym typeface="Raleway Bold"/>
              </a:rPr>
              <a:t>Potensi Perbaikan </a:t>
            </a:r>
          </a:p>
          <a:p>
            <a:pPr marL="539746" lvl="1" indent="-269873" algn="just">
              <a:lnSpc>
                <a:spcPts val="3499"/>
              </a:lnSpc>
              <a:spcBef>
                <a:spcPct val="0"/>
              </a:spcBef>
              <a:buFont typeface="Arial"/>
              <a:buChar char="•"/>
            </a:pPr>
            <a:r>
              <a:rPr lang="en-US" sz="2499">
                <a:solidFill>
                  <a:srgbClr val="000000"/>
                </a:solidFill>
                <a:latin typeface="Raleway Medium"/>
                <a:ea typeface="Raleway Medium"/>
                <a:cs typeface="Raleway Medium"/>
                <a:sym typeface="Raleway Medium"/>
              </a:rPr>
              <a:t>Analisis Lebih Lanjut: Melakukan analisis lebih lanjut dengan mempertimbangkan variabel lain untuk memahami data lebih dalam lagi. </a:t>
            </a:r>
          </a:p>
        </p:txBody>
      </p:sp>
      <p:sp>
        <p:nvSpPr>
          <p:cNvPr id="11" name="Freeform 11"/>
          <p:cNvSpPr/>
          <p:nvPr/>
        </p:nvSpPr>
        <p:spPr>
          <a:xfrm>
            <a:off x="-1776175" y="-2008268"/>
            <a:ext cx="5814884" cy="4964457"/>
          </a:xfrm>
          <a:custGeom>
            <a:avLst/>
            <a:gdLst/>
            <a:ahLst/>
            <a:cxnLst/>
            <a:rect l="l" t="t" r="r" b="b"/>
            <a:pathLst>
              <a:path w="5814884" h="4964457">
                <a:moveTo>
                  <a:pt x="0" y="0"/>
                </a:moveTo>
                <a:lnTo>
                  <a:pt x="5814883" y="0"/>
                </a:lnTo>
                <a:lnTo>
                  <a:pt x="5814883" y="4964457"/>
                </a:lnTo>
                <a:lnTo>
                  <a:pt x="0" y="4964457"/>
                </a:lnTo>
                <a:lnTo>
                  <a:pt x="0" y="0"/>
                </a:lnTo>
                <a:close/>
              </a:path>
            </a:pathLst>
          </a:custGeom>
          <a:blipFill>
            <a:blip r:embed="rId7">
              <a:alphaModFix amt="46000"/>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514350" y="2378922"/>
            <a:ext cx="8705850" cy="5508429"/>
          </a:xfrm>
          <a:custGeom>
            <a:avLst/>
            <a:gdLst/>
            <a:ahLst/>
            <a:cxnLst/>
            <a:rect l="l" t="t" r="r" b="b"/>
            <a:pathLst>
              <a:path w="8705850" h="5508429">
                <a:moveTo>
                  <a:pt x="0" y="0"/>
                </a:moveTo>
                <a:lnTo>
                  <a:pt x="8705850" y="0"/>
                </a:lnTo>
                <a:lnTo>
                  <a:pt x="8705850" y="5508429"/>
                </a:lnTo>
                <a:lnTo>
                  <a:pt x="0" y="550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604500" y="2164683"/>
            <a:ext cx="5532090" cy="6720001"/>
            <a:chOff x="0" y="238125"/>
            <a:chExt cx="7376120" cy="8960001"/>
          </a:xfrm>
        </p:grpSpPr>
        <p:sp>
          <p:nvSpPr>
            <p:cNvPr id="5" name="TextBox 5"/>
            <p:cNvSpPr txBox="1"/>
            <p:nvPr/>
          </p:nvSpPr>
          <p:spPr>
            <a:xfrm>
              <a:off x="0" y="2519887"/>
              <a:ext cx="7376120" cy="6678239"/>
            </a:xfrm>
            <a:prstGeom prst="rect">
              <a:avLst/>
            </a:prstGeom>
          </p:spPr>
          <p:txBody>
            <a:bodyPr lIns="0" tIns="0" rIns="0" bIns="0" rtlCol="0" anchor="t">
              <a:spAutoFit/>
            </a:bodyPr>
            <a:lstStyle/>
            <a:p>
              <a:pPr marL="0" lvl="0" indent="0" algn="l">
                <a:lnSpc>
                  <a:spcPts val="2793"/>
                </a:lnSpc>
                <a:spcBef>
                  <a:spcPct val="0"/>
                </a:spcBef>
              </a:pPr>
              <a:r>
                <a:rPr lang="en-US" sz="2328" u="none" strike="noStrike" dirty="0">
                  <a:solidFill>
                    <a:srgbClr val="000000"/>
                  </a:solidFill>
                  <a:latin typeface="Raleway"/>
                  <a:ea typeface="Raleway"/>
                  <a:cs typeface="Raleway"/>
                  <a:sym typeface="Raleway"/>
                </a:rPr>
                <a:t>Kesimpulan yang </a:t>
              </a:r>
              <a:r>
                <a:rPr lang="en-US" sz="2328" u="none" strike="noStrike" dirty="0" err="1">
                  <a:solidFill>
                    <a:srgbClr val="000000"/>
                  </a:solidFill>
                  <a:latin typeface="Raleway"/>
                  <a:ea typeface="Raleway"/>
                  <a:cs typeface="Raleway"/>
                  <a:sym typeface="Raleway"/>
                </a:rPr>
                <a:t>didapatkan</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dari</a:t>
              </a:r>
              <a:r>
                <a:rPr lang="en-US" sz="2328" u="none" strike="noStrike" dirty="0">
                  <a:solidFill>
                    <a:srgbClr val="000000"/>
                  </a:solidFill>
                  <a:latin typeface="Raleway"/>
                  <a:ea typeface="Raleway"/>
                  <a:cs typeface="Raleway"/>
                  <a:sym typeface="Raleway"/>
                </a:rPr>
                <a:t> dataset </a:t>
              </a:r>
              <a:r>
                <a:rPr lang="en-US" sz="2328" u="none" strike="noStrike" dirty="0" err="1">
                  <a:solidFill>
                    <a:srgbClr val="000000"/>
                  </a:solidFill>
                  <a:latin typeface="Raleway"/>
                  <a:ea typeface="Raleway"/>
                  <a:cs typeface="Raleway"/>
                  <a:sym typeface="Raleway"/>
                </a:rPr>
                <a:t>tersebut</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adalah</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tidak</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semua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lagu</a:t>
              </a:r>
              <a:r>
                <a:rPr lang="en-US" sz="2328" u="none" strike="noStrike" dirty="0">
                  <a:solidFill>
                    <a:srgbClr val="000000"/>
                  </a:solidFill>
                  <a:latin typeface="Raleway"/>
                  <a:ea typeface="Raleway"/>
                  <a:cs typeface="Raleway"/>
                  <a:sym typeface="Raleway"/>
                </a:rPr>
                <a:t> yang </a:t>
              </a:r>
              <a:r>
                <a:rPr lang="en-US" sz="2328" u="none" strike="noStrike" dirty="0" err="1">
                  <a:solidFill>
                    <a:srgbClr val="000000"/>
                  </a:solidFill>
                  <a:latin typeface="Raleway"/>
                  <a:ea typeface="Raleway"/>
                  <a:cs typeface="Raleway"/>
                  <a:sym typeface="Raleway"/>
                </a:rPr>
                <a:t>populer</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tidak</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selalu</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sama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dengan</a:t>
              </a:r>
              <a:r>
                <a:rPr lang="en-US" sz="2328" u="none" strike="noStrike" dirty="0">
                  <a:solidFill>
                    <a:srgbClr val="000000"/>
                  </a:solidFill>
                  <a:latin typeface="Raleway"/>
                  <a:ea typeface="Raleway"/>
                  <a:cs typeface="Raleway"/>
                  <a:sym typeface="Raleway"/>
                </a:rPr>
                <a:t> artis yang </a:t>
              </a:r>
              <a:r>
                <a:rPr lang="en-US" sz="2328" u="none" strike="noStrike" dirty="0" err="1">
                  <a:solidFill>
                    <a:srgbClr val="000000"/>
                  </a:solidFill>
                  <a:latin typeface="Raleway"/>
                  <a:ea typeface="Raleway"/>
                  <a:cs typeface="Raleway"/>
                  <a:sym typeface="Raleway"/>
                </a:rPr>
                <a:t>sedang</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populer</a:t>
              </a:r>
              <a:r>
                <a:rPr lang="en-US" sz="2328" u="none" strike="noStrike" dirty="0">
                  <a:solidFill>
                    <a:srgbClr val="000000"/>
                  </a:solidFill>
                  <a:latin typeface="Raleway"/>
                  <a:ea typeface="Raleway"/>
                  <a:cs typeface="Raleway"/>
                  <a:sym typeface="Raleway"/>
                </a:rPr>
                <a:t> dan kami </a:t>
              </a:r>
              <a:r>
                <a:rPr lang="en-US" sz="2328" u="none" strike="noStrike" dirty="0" err="1">
                  <a:solidFill>
                    <a:srgbClr val="000000"/>
                  </a:solidFill>
                  <a:latin typeface="Raleway"/>
                  <a:ea typeface="Raleway"/>
                  <a:cs typeface="Raleway"/>
                  <a:sym typeface="Raleway"/>
                </a:rPr>
                <a:t>mendapatkan</a:t>
              </a:r>
              <a:r>
                <a:rPr lang="en-US" sz="2328" u="none" strike="noStrike" dirty="0">
                  <a:solidFill>
                    <a:srgbClr val="000000"/>
                  </a:solidFill>
                  <a:latin typeface="Raleway"/>
                  <a:ea typeface="Raleway"/>
                  <a:cs typeface="Raleway"/>
                  <a:sym typeface="Raleway"/>
                </a:rPr>
                <a:t> data </a:t>
              </a:r>
              <a:r>
                <a:rPr lang="en-US" sz="2328" u="none" strike="noStrike" dirty="0" err="1">
                  <a:solidFill>
                    <a:srgbClr val="000000"/>
                  </a:solidFill>
                  <a:latin typeface="Raleway"/>
                  <a:ea typeface="Raleway"/>
                  <a:cs typeface="Raleway"/>
                  <a:sym typeface="Raleway"/>
                </a:rPr>
                <a:t>tersebut</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dari</a:t>
              </a:r>
              <a:r>
                <a:rPr lang="en-US" sz="2328" u="none" strike="noStrike" dirty="0">
                  <a:solidFill>
                    <a:srgbClr val="000000"/>
                  </a:solidFill>
                  <a:latin typeface="Raleway"/>
                  <a:ea typeface="Raleway"/>
                  <a:cs typeface="Raleway"/>
                  <a:sym typeface="Raleway"/>
                </a:rPr>
                <a:t> API </a:t>
              </a:r>
              <a:r>
                <a:rPr lang="en-US" sz="2328" u="none" strike="noStrike" dirty="0" err="1">
                  <a:solidFill>
                    <a:srgbClr val="000000"/>
                  </a:solidFill>
                  <a:latin typeface="Raleway"/>
                  <a:ea typeface="Raleway"/>
                  <a:cs typeface="Raleway"/>
                  <a:sym typeface="Raleway"/>
                </a:rPr>
                <a:t>spotify</a:t>
              </a:r>
              <a:r>
                <a:rPr lang="en-US" sz="2328" u="none" strike="noStrike" dirty="0">
                  <a:solidFill>
                    <a:srgbClr val="000000"/>
                  </a:solidFill>
                  <a:latin typeface="Raleway"/>
                  <a:ea typeface="Raleway"/>
                  <a:cs typeface="Raleway"/>
                  <a:sym typeface="Raleway"/>
                </a:rPr>
                <a:t> developer </a:t>
              </a:r>
              <a:r>
                <a:rPr lang="en-US" sz="2328" u="none" strike="noStrike" dirty="0" err="1">
                  <a:solidFill>
                    <a:srgbClr val="000000"/>
                  </a:solidFill>
                  <a:latin typeface="Raleway"/>
                  <a:ea typeface="Raleway"/>
                  <a:cs typeface="Raleway"/>
                  <a:sym typeface="Raleway"/>
                </a:rPr>
                <a:t>sehingga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terjamin</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validitas</a:t>
              </a:r>
              <a:r>
                <a:rPr lang="en-US" sz="2328" u="none" strike="noStrike" dirty="0">
                  <a:solidFill>
                    <a:srgbClr val="000000"/>
                  </a:solidFill>
                  <a:latin typeface="Raleway"/>
                  <a:ea typeface="Raleway"/>
                  <a:cs typeface="Raleway"/>
                  <a:sym typeface="Raleway"/>
                </a:rPr>
                <a:t> dan </a:t>
              </a:r>
              <a:r>
                <a:rPr lang="en-US" sz="2328" u="none" strike="noStrike" dirty="0" err="1">
                  <a:solidFill>
                    <a:srgbClr val="000000"/>
                  </a:solidFill>
                  <a:latin typeface="Raleway"/>
                  <a:ea typeface="Raleway"/>
                  <a:cs typeface="Raleway"/>
                  <a:sym typeface="Raleway"/>
                </a:rPr>
                <a:t>legalitasnya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Tujuannya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untuk</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mengumpulkan</a:t>
              </a:r>
              <a:r>
                <a:rPr lang="en-US" sz="2328" u="none" strike="noStrike" dirty="0">
                  <a:solidFill>
                    <a:srgbClr val="000000"/>
                  </a:solidFill>
                  <a:latin typeface="Raleway"/>
                  <a:ea typeface="Raleway"/>
                  <a:cs typeface="Raleway"/>
                  <a:sym typeface="Raleway"/>
                </a:rPr>
                <a:t> dan </a:t>
              </a:r>
              <a:r>
                <a:rPr lang="en-US" sz="2328" u="none" strike="noStrike" dirty="0" err="1">
                  <a:solidFill>
                    <a:srgbClr val="000000"/>
                  </a:solidFill>
                  <a:latin typeface="Raleway"/>
                  <a:ea typeface="Raleway"/>
                  <a:cs typeface="Raleway"/>
                  <a:sym typeface="Raleway"/>
                </a:rPr>
                <a:t>menganalisis</a:t>
              </a:r>
              <a:r>
                <a:rPr lang="en-US" sz="2328" u="none" strike="noStrike" dirty="0">
                  <a:solidFill>
                    <a:srgbClr val="000000"/>
                  </a:solidFill>
                  <a:latin typeface="Raleway"/>
                  <a:ea typeface="Raleway"/>
                  <a:cs typeface="Raleway"/>
                  <a:sym typeface="Raleway"/>
                </a:rPr>
                <a:t> dataset </a:t>
              </a:r>
              <a:r>
                <a:rPr lang="en-US" sz="2328" u="none" strike="noStrike" dirty="0" err="1">
                  <a:solidFill>
                    <a:srgbClr val="000000"/>
                  </a:solidFill>
                  <a:latin typeface="Raleway"/>
                  <a:ea typeface="Raleway"/>
                  <a:cs typeface="Raleway"/>
                  <a:sym typeface="Raleway"/>
                </a:rPr>
                <a:t>dari</a:t>
              </a:r>
              <a:r>
                <a:rPr lang="en-US" sz="2328" u="none" strike="noStrike" dirty="0">
                  <a:solidFill>
                    <a:srgbClr val="000000"/>
                  </a:solidFill>
                  <a:latin typeface="Raleway"/>
                  <a:ea typeface="Raleway"/>
                  <a:cs typeface="Raleway"/>
                  <a:sym typeface="Raleway"/>
                </a:rPr>
                <a:t> Spotify </a:t>
              </a:r>
              <a:r>
                <a:rPr lang="en-US" sz="2328" u="none" strike="noStrike" dirty="0" err="1">
                  <a:solidFill>
                    <a:srgbClr val="000000"/>
                  </a:solidFill>
                  <a:latin typeface="Raleway"/>
                  <a:ea typeface="Raleway"/>
                  <a:cs typeface="Raleway"/>
                  <a:sym typeface="Raleway"/>
                </a:rPr>
                <a:t>untuk</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memahami</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tren</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musik</a:t>
              </a:r>
              <a:r>
                <a:rPr lang="en-US" sz="2328" u="none" strike="noStrike" dirty="0">
                  <a:solidFill>
                    <a:srgbClr val="000000"/>
                  </a:solidFill>
                  <a:latin typeface="Raleway"/>
                  <a:ea typeface="Raleway"/>
                  <a:cs typeface="Raleway"/>
                  <a:sym typeface="Raleway"/>
                </a:rPr>
                <a:t>, artis </a:t>
              </a:r>
              <a:r>
                <a:rPr lang="en-US" sz="2328" u="none" strike="noStrike" dirty="0" err="1">
                  <a:solidFill>
                    <a:srgbClr val="000000"/>
                  </a:solidFill>
                  <a:latin typeface="Raleway"/>
                  <a:ea typeface="Raleway"/>
                  <a:cs typeface="Raleway"/>
                  <a:sym typeface="Raleway"/>
                </a:rPr>
                <a:t>populer</a:t>
              </a:r>
              <a:r>
                <a:rPr lang="en-US" sz="2328" u="none" strike="noStrike" dirty="0">
                  <a:solidFill>
                    <a:srgbClr val="000000"/>
                  </a:solidFill>
                  <a:latin typeface="Raleway"/>
                  <a:ea typeface="Raleway"/>
                  <a:cs typeface="Raleway"/>
                  <a:sym typeface="Raleway"/>
                </a:rPr>
                <a:t>, rating, dan </a:t>
              </a:r>
              <a:r>
                <a:rPr lang="en-US" sz="2328" u="none" strike="noStrike" dirty="0" err="1">
                  <a:solidFill>
                    <a:srgbClr val="000000"/>
                  </a:solidFill>
                  <a:latin typeface="Raleway"/>
                  <a:ea typeface="Raleway"/>
                  <a:cs typeface="Raleway"/>
                  <a:sym typeface="Raleway"/>
                </a:rPr>
                <a:t>ulasan</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pengguna</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Melalui</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pengumpulan</a:t>
              </a:r>
              <a:r>
                <a:rPr lang="en-US" sz="2328" u="none" strike="noStrike" dirty="0">
                  <a:solidFill>
                    <a:srgbClr val="000000"/>
                  </a:solidFill>
                  <a:latin typeface="Raleway"/>
                  <a:ea typeface="Raleway"/>
                  <a:cs typeface="Raleway"/>
                  <a:sym typeface="Raleway"/>
                </a:rPr>
                <a:t> data </a:t>
              </a:r>
              <a:r>
                <a:rPr lang="en-US" sz="2328" u="none" strike="noStrike" dirty="0" err="1">
                  <a:solidFill>
                    <a:srgbClr val="000000"/>
                  </a:solidFill>
                  <a:latin typeface="Raleway"/>
                  <a:ea typeface="Raleway"/>
                  <a:cs typeface="Raleway"/>
                  <a:sym typeface="Raleway"/>
                </a:rPr>
                <a:t>menggunakan</a:t>
              </a:r>
              <a:r>
                <a:rPr lang="en-US" sz="2328" u="none" strike="noStrike" dirty="0">
                  <a:solidFill>
                    <a:srgbClr val="000000"/>
                  </a:solidFill>
                  <a:latin typeface="Raleway"/>
                  <a:ea typeface="Raleway"/>
                  <a:cs typeface="Raleway"/>
                  <a:sym typeface="Raleway"/>
                </a:rPr>
                <a:t> Spotify API, </a:t>
              </a:r>
              <a:r>
                <a:rPr lang="en-US" sz="2328" u="none" strike="noStrike" dirty="0" err="1">
                  <a:solidFill>
                    <a:srgbClr val="000000"/>
                  </a:solidFill>
                  <a:latin typeface="Raleway"/>
                  <a:ea typeface="Raleway"/>
                  <a:cs typeface="Raleway"/>
                  <a:sym typeface="Raleway"/>
                </a:rPr>
                <a:t>informasi</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lengkap</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tentang</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lagu</a:t>
              </a:r>
              <a:r>
                <a:rPr lang="en-US" sz="2328" u="none" strike="noStrike" dirty="0">
                  <a:solidFill>
                    <a:srgbClr val="000000"/>
                  </a:solidFill>
                  <a:latin typeface="Raleway"/>
                  <a:ea typeface="Raleway"/>
                  <a:cs typeface="Raleway"/>
                  <a:sym typeface="Raleway"/>
                </a:rPr>
                <a:t>, album, dan artis </a:t>
              </a:r>
              <a:r>
                <a:rPr lang="en-US" sz="2328" u="none" strike="noStrike" dirty="0" err="1">
                  <a:solidFill>
                    <a:srgbClr val="000000"/>
                  </a:solidFill>
                  <a:latin typeface="Raleway"/>
                  <a:ea typeface="Raleway"/>
                  <a:cs typeface="Raleway"/>
                  <a:sym typeface="Raleway"/>
                </a:rPr>
                <a:t>berhasil</a:t>
              </a:r>
              <a:r>
                <a:rPr lang="en-US" sz="2328" u="none" strike="noStrike" dirty="0">
                  <a:solidFill>
                    <a:srgbClr val="000000"/>
                  </a:solidFill>
                  <a:latin typeface="Raleway"/>
                  <a:ea typeface="Raleway"/>
                  <a:cs typeface="Raleway"/>
                  <a:sym typeface="Raleway"/>
                </a:rPr>
                <a:t> </a:t>
              </a:r>
              <a:r>
                <a:rPr lang="en-US" sz="2328" u="none" strike="noStrike" dirty="0" err="1">
                  <a:solidFill>
                    <a:srgbClr val="000000"/>
                  </a:solidFill>
                  <a:latin typeface="Raleway"/>
                  <a:ea typeface="Raleway"/>
                  <a:cs typeface="Raleway"/>
                  <a:sym typeface="Raleway"/>
                </a:rPr>
                <a:t>dikumpulkan</a:t>
              </a:r>
              <a:r>
                <a:rPr lang="en-US" sz="2328" u="none" strike="noStrike" dirty="0">
                  <a:solidFill>
                    <a:srgbClr val="000000"/>
                  </a:solidFill>
                  <a:latin typeface="Raleway"/>
                  <a:ea typeface="Raleway"/>
                  <a:cs typeface="Raleway"/>
                  <a:sym typeface="Raleway"/>
                </a:rPr>
                <a:t>.</a:t>
              </a:r>
            </a:p>
          </p:txBody>
        </p:sp>
        <p:sp>
          <p:nvSpPr>
            <p:cNvPr id="6" name="TextBox 6"/>
            <p:cNvSpPr txBox="1"/>
            <p:nvPr/>
          </p:nvSpPr>
          <p:spPr>
            <a:xfrm>
              <a:off x="0" y="238125"/>
              <a:ext cx="7376120" cy="1476374"/>
            </a:xfrm>
            <a:prstGeom prst="rect">
              <a:avLst/>
            </a:prstGeom>
          </p:spPr>
          <p:txBody>
            <a:bodyPr lIns="0" tIns="0" rIns="0" bIns="0" rtlCol="0" anchor="t">
              <a:spAutoFit/>
            </a:bodyPr>
            <a:lstStyle/>
            <a:p>
              <a:pPr marL="0" lvl="0" indent="0" algn="l">
                <a:lnSpc>
                  <a:spcPts val="7649"/>
                </a:lnSpc>
                <a:spcBef>
                  <a:spcPct val="0"/>
                </a:spcBef>
              </a:pPr>
              <a:r>
                <a:rPr lang="en-US" sz="8499" u="none" strike="noStrike">
                  <a:solidFill>
                    <a:srgbClr val="1F2374"/>
                  </a:solidFill>
                  <a:latin typeface="Anton"/>
                  <a:ea typeface="Anton"/>
                  <a:cs typeface="Anton"/>
                  <a:sym typeface="Anton"/>
                </a:rPr>
                <a:t>KESIMPULAN</a:t>
              </a:r>
            </a:p>
          </p:txBody>
        </p:sp>
      </p:grpSp>
      <p:sp>
        <p:nvSpPr>
          <p:cNvPr id="7" name="TextBox 7"/>
          <p:cNvSpPr txBox="1"/>
          <p:nvPr/>
        </p:nvSpPr>
        <p:spPr>
          <a:xfrm>
            <a:off x="8113953" y="848042"/>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8" name="Freeform 8"/>
          <p:cNvSpPr/>
          <p:nvPr/>
        </p:nvSpPr>
        <p:spPr>
          <a:xfrm>
            <a:off x="7401872" y="742665"/>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7719874" y="759193"/>
            <a:ext cx="9404563" cy="940456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5960DC"/>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496480" y="4136567"/>
            <a:ext cx="6968511" cy="1670961"/>
          </a:xfrm>
          <a:prstGeom prst="rect">
            <a:avLst/>
          </a:prstGeom>
        </p:spPr>
        <p:txBody>
          <a:bodyPr lIns="0" tIns="0" rIns="0" bIns="0" rtlCol="0" anchor="t">
            <a:spAutoFit/>
          </a:bodyPr>
          <a:lstStyle/>
          <a:p>
            <a:pPr algn="l">
              <a:lnSpc>
                <a:spcPts val="12754"/>
              </a:lnSpc>
            </a:pPr>
            <a:r>
              <a:rPr lang="en-US" sz="12147">
                <a:solidFill>
                  <a:srgbClr val="1F2374"/>
                </a:solidFill>
                <a:latin typeface="Anton"/>
                <a:ea typeface="Anton"/>
                <a:cs typeface="Anton"/>
                <a:sym typeface="Anton"/>
              </a:rPr>
              <a:t>TERIMA</a:t>
            </a:r>
          </a:p>
        </p:txBody>
      </p:sp>
      <p:sp>
        <p:nvSpPr>
          <p:cNvPr id="7" name="TextBox 7"/>
          <p:cNvSpPr txBox="1"/>
          <p:nvPr/>
        </p:nvSpPr>
        <p:spPr>
          <a:xfrm>
            <a:off x="1496480" y="5738361"/>
            <a:ext cx="6968511" cy="1681108"/>
          </a:xfrm>
          <a:prstGeom prst="rect">
            <a:avLst/>
          </a:prstGeom>
        </p:spPr>
        <p:txBody>
          <a:bodyPr lIns="0" tIns="0" rIns="0" bIns="0" rtlCol="0" anchor="t">
            <a:spAutoFit/>
          </a:bodyPr>
          <a:lstStyle/>
          <a:p>
            <a:pPr algn="l">
              <a:lnSpc>
                <a:spcPts val="12859"/>
              </a:lnSpc>
            </a:pPr>
            <a:r>
              <a:rPr lang="en-US" sz="12247">
                <a:solidFill>
                  <a:srgbClr val="C4459F"/>
                </a:solidFill>
                <a:latin typeface="Anton"/>
                <a:ea typeface="Anton"/>
                <a:cs typeface="Anton"/>
                <a:sym typeface="Anton"/>
              </a:rPr>
              <a:t>KASIH !</a:t>
            </a:r>
          </a:p>
        </p:txBody>
      </p:sp>
      <p:sp>
        <p:nvSpPr>
          <p:cNvPr id="8" name="Freeform 8"/>
          <p:cNvSpPr/>
          <p:nvPr/>
        </p:nvSpPr>
        <p:spPr>
          <a:xfrm>
            <a:off x="8918620" y="1957939"/>
            <a:ext cx="7007072" cy="7007072"/>
          </a:xfrm>
          <a:custGeom>
            <a:avLst/>
            <a:gdLst/>
            <a:ahLst/>
            <a:cxnLst/>
            <a:rect l="l" t="t" r="r" b="b"/>
            <a:pathLst>
              <a:path w="7007072" h="7007072">
                <a:moveTo>
                  <a:pt x="0" y="0"/>
                </a:moveTo>
                <a:lnTo>
                  <a:pt x="7007071" y="0"/>
                </a:lnTo>
                <a:lnTo>
                  <a:pt x="7007071" y="7007072"/>
                </a:lnTo>
                <a:lnTo>
                  <a:pt x="0" y="70070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357870" y="289307"/>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107126" y="3746874"/>
            <a:ext cx="14073748" cy="4466634"/>
          </a:xfrm>
          <a:custGeom>
            <a:avLst/>
            <a:gdLst/>
            <a:ahLst/>
            <a:cxnLst/>
            <a:rect l="l" t="t" r="r" b="b"/>
            <a:pathLst>
              <a:path w="14073748" h="4466634">
                <a:moveTo>
                  <a:pt x="0" y="0"/>
                </a:moveTo>
                <a:lnTo>
                  <a:pt x="14073748" y="0"/>
                </a:lnTo>
                <a:lnTo>
                  <a:pt x="14073748" y="4466634"/>
                </a:lnTo>
                <a:lnTo>
                  <a:pt x="0" y="4466634"/>
                </a:lnTo>
                <a:lnTo>
                  <a:pt x="0" y="0"/>
                </a:lnTo>
                <a:close/>
              </a:path>
            </a:pathLst>
          </a:custGeom>
          <a:blipFill>
            <a:blip r:embed="rId5"/>
            <a:stretch>
              <a:fillRect/>
            </a:stretch>
          </a:blipFill>
        </p:spPr>
      </p:sp>
      <p:sp>
        <p:nvSpPr>
          <p:cNvPr id="5" name="TextBox 5"/>
          <p:cNvSpPr txBox="1"/>
          <p:nvPr/>
        </p:nvSpPr>
        <p:spPr>
          <a:xfrm>
            <a:off x="5058515" y="8360305"/>
            <a:ext cx="8170970" cy="361950"/>
          </a:xfrm>
          <a:prstGeom prst="rect">
            <a:avLst/>
          </a:prstGeom>
        </p:spPr>
        <p:txBody>
          <a:bodyPr lIns="0" tIns="0" rIns="0" bIns="0" rtlCol="0" anchor="t">
            <a:spAutoFit/>
          </a:bodyPr>
          <a:lstStyle/>
          <a:p>
            <a:pPr marL="0" lvl="0" indent="0" algn="l">
              <a:lnSpc>
                <a:spcPts val="2793"/>
              </a:lnSpc>
              <a:spcBef>
                <a:spcPct val="0"/>
              </a:spcBef>
            </a:pPr>
            <a:r>
              <a:rPr lang="en-US" sz="2328">
                <a:solidFill>
                  <a:srgbClr val="000000"/>
                </a:solidFill>
                <a:latin typeface="Raleway Bold"/>
                <a:ea typeface="Raleway Bold"/>
                <a:cs typeface="Raleway Bold"/>
                <a:sym typeface="Raleway Bold"/>
              </a:rPr>
              <a:t>Contoh codingan yang digunakan dalam program python</a:t>
            </a:r>
          </a:p>
        </p:txBody>
      </p:sp>
      <p:sp>
        <p:nvSpPr>
          <p:cNvPr id="6" name="TextBox 6"/>
          <p:cNvSpPr txBox="1"/>
          <p:nvPr/>
        </p:nvSpPr>
        <p:spPr>
          <a:xfrm>
            <a:off x="7089297" y="1266825"/>
            <a:ext cx="4109405" cy="1047749"/>
          </a:xfrm>
          <a:prstGeom prst="rect">
            <a:avLst/>
          </a:prstGeom>
        </p:spPr>
        <p:txBody>
          <a:bodyPr lIns="0" tIns="0" rIns="0" bIns="0" rtlCol="0" anchor="t">
            <a:spAutoFit/>
          </a:bodyPr>
          <a:lstStyle/>
          <a:p>
            <a:pPr marL="0" lvl="0" indent="0" algn="l">
              <a:lnSpc>
                <a:spcPts val="7649"/>
              </a:lnSpc>
              <a:spcBef>
                <a:spcPct val="0"/>
              </a:spcBef>
            </a:pPr>
            <a:r>
              <a:rPr lang="en-US" sz="8499">
                <a:solidFill>
                  <a:srgbClr val="1F2374"/>
                </a:solidFill>
                <a:latin typeface="Anton"/>
                <a:ea typeface="Anton"/>
                <a:cs typeface="Anton"/>
                <a:sym typeface="Anton"/>
              </a:rPr>
              <a:t>LAMPIRAN</a:t>
            </a:r>
          </a:p>
        </p:txBody>
      </p:sp>
      <p:sp>
        <p:nvSpPr>
          <p:cNvPr id="7" name="TextBox 7"/>
          <p:cNvSpPr txBox="1"/>
          <p:nvPr/>
        </p:nvSpPr>
        <p:spPr>
          <a:xfrm>
            <a:off x="1028700" y="369920"/>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631083" y="4264442"/>
            <a:ext cx="20887092" cy="5336414"/>
            <a:chOff x="0" y="0"/>
            <a:chExt cx="5501127" cy="1405475"/>
          </a:xfrm>
        </p:grpSpPr>
        <p:sp>
          <p:nvSpPr>
            <p:cNvPr id="4" name="Freeform 4"/>
            <p:cNvSpPr/>
            <p:nvPr/>
          </p:nvSpPr>
          <p:spPr>
            <a:xfrm>
              <a:off x="0" y="0"/>
              <a:ext cx="5501127" cy="1405475"/>
            </a:xfrm>
            <a:custGeom>
              <a:avLst/>
              <a:gdLst/>
              <a:ahLst/>
              <a:cxnLst/>
              <a:rect l="l" t="t" r="r" b="b"/>
              <a:pathLst>
                <a:path w="5501127" h="1405475">
                  <a:moveTo>
                    <a:pt x="18903" y="0"/>
                  </a:moveTo>
                  <a:lnTo>
                    <a:pt x="5482224" y="0"/>
                  </a:lnTo>
                  <a:cubicBezTo>
                    <a:pt x="5492664" y="0"/>
                    <a:pt x="5501127" y="8463"/>
                    <a:pt x="5501127" y="18903"/>
                  </a:cubicBezTo>
                  <a:lnTo>
                    <a:pt x="5501127" y="1386572"/>
                  </a:lnTo>
                  <a:cubicBezTo>
                    <a:pt x="5501127" y="1391585"/>
                    <a:pt x="5499135" y="1396394"/>
                    <a:pt x="5495590" y="1399939"/>
                  </a:cubicBezTo>
                  <a:cubicBezTo>
                    <a:pt x="5492045" y="1403484"/>
                    <a:pt x="5487237" y="1405475"/>
                    <a:pt x="5482224" y="1405475"/>
                  </a:cubicBezTo>
                  <a:lnTo>
                    <a:pt x="18903" y="1405475"/>
                  </a:lnTo>
                  <a:cubicBezTo>
                    <a:pt x="13890" y="1405475"/>
                    <a:pt x="9082" y="1403484"/>
                    <a:pt x="5537" y="1399939"/>
                  </a:cubicBezTo>
                  <a:cubicBezTo>
                    <a:pt x="1992" y="1396394"/>
                    <a:pt x="0" y="1391585"/>
                    <a:pt x="0" y="1386572"/>
                  </a:cubicBezTo>
                  <a:lnTo>
                    <a:pt x="0" y="18903"/>
                  </a:lnTo>
                  <a:cubicBezTo>
                    <a:pt x="0" y="13890"/>
                    <a:pt x="1992" y="9082"/>
                    <a:pt x="5537" y="5537"/>
                  </a:cubicBezTo>
                  <a:cubicBezTo>
                    <a:pt x="9082" y="1992"/>
                    <a:pt x="13890" y="0"/>
                    <a:pt x="18903" y="0"/>
                  </a:cubicBezTo>
                  <a:close/>
                </a:path>
              </a:pathLst>
            </a:custGeom>
            <a:solidFill>
              <a:srgbClr val="000000">
                <a:alpha val="0"/>
              </a:srgbClr>
            </a:solidFill>
            <a:ln w="28575" cap="rnd">
              <a:gradFill>
                <a:gsLst>
                  <a:gs pos="0">
                    <a:srgbClr val="5960DC">
                      <a:alpha val="100000"/>
                    </a:srgbClr>
                  </a:gs>
                  <a:gs pos="100000">
                    <a:srgbClr val="FF99FF">
                      <a:alpha val="100000"/>
                    </a:srgbClr>
                  </a:gs>
                </a:gsLst>
                <a:lin ang="0"/>
              </a:gradFill>
              <a:prstDash val="solid"/>
              <a:round/>
            </a:ln>
          </p:spPr>
        </p:sp>
        <p:sp>
          <p:nvSpPr>
            <p:cNvPr id="5" name="TextBox 5"/>
            <p:cNvSpPr txBox="1"/>
            <p:nvPr/>
          </p:nvSpPr>
          <p:spPr>
            <a:xfrm>
              <a:off x="0" y="-38100"/>
              <a:ext cx="5501127" cy="1443575"/>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4005199" y="5842629"/>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sp>
        <p:nvSpPr>
          <p:cNvPr id="7" name="Freeform 7"/>
          <p:cNvSpPr/>
          <p:nvPr/>
        </p:nvSpPr>
        <p:spPr>
          <a:xfrm>
            <a:off x="7907386" y="1617917"/>
            <a:ext cx="503422" cy="572070"/>
          </a:xfrm>
          <a:custGeom>
            <a:avLst/>
            <a:gdLst/>
            <a:ahLst/>
            <a:cxnLst/>
            <a:rect l="l" t="t" r="r" b="b"/>
            <a:pathLst>
              <a:path w="503422" h="572070">
                <a:moveTo>
                  <a:pt x="0" y="0"/>
                </a:moveTo>
                <a:lnTo>
                  <a:pt x="503422" y="0"/>
                </a:lnTo>
                <a:lnTo>
                  <a:pt x="503422" y="572071"/>
                </a:lnTo>
                <a:lnTo>
                  <a:pt x="0" y="5720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8619466" y="9068420"/>
            <a:ext cx="663074" cy="379761"/>
          </a:xfrm>
          <a:custGeom>
            <a:avLst/>
            <a:gdLst/>
            <a:ahLst/>
            <a:cxnLst/>
            <a:rect l="l" t="t" r="r" b="b"/>
            <a:pathLst>
              <a:path w="663074" h="379761">
                <a:moveTo>
                  <a:pt x="0" y="0"/>
                </a:moveTo>
                <a:lnTo>
                  <a:pt x="663075" y="0"/>
                </a:lnTo>
                <a:lnTo>
                  <a:pt x="663075" y="379760"/>
                </a:lnTo>
                <a:lnTo>
                  <a:pt x="0" y="37976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345005" y="-817212"/>
            <a:ext cx="4318969" cy="4114800"/>
          </a:xfrm>
          <a:custGeom>
            <a:avLst/>
            <a:gdLst/>
            <a:ahLst/>
            <a:cxnLst/>
            <a:rect l="l" t="t" r="r" b="b"/>
            <a:pathLst>
              <a:path w="4318969" h="4114800">
                <a:moveTo>
                  <a:pt x="0" y="0"/>
                </a:moveTo>
                <a:lnTo>
                  <a:pt x="4318969" y="0"/>
                </a:lnTo>
                <a:lnTo>
                  <a:pt x="4318969"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TextBox 10"/>
          <p:cNvSpPr txBox="1"/>
          <p:nvPr/>
        </p:nvSpPr>
        <p:spPr>
          <a:xfrm>
            <a:off x="4416903" y="2915720"/>
            <a:ext cx="9454195" cy="1348722"/>
          </a:xfrm>
          <a:prstGeom prst="rect">
            <a:avLst/>
          </a:prstGeom>
        </p:spPr>
        <p:txBody>
          <a:bodyPr lIns="0" tIns="0" rIns="0" bIns="0" rtlCol="0" anchor="t">
            <a:spAutoFit/>
          </a:bodyPr>
          <a:lstStyle/>
          <a:p>
            <a:pPr algn="ctr">
              <a:lnSpc>
                <a:spcPts val="10289"/>
              </a:lnSpc>
            </a:pPr>
            <a:r>
              <a:rPr lang="en-US" sz="9799">
                <a:solidFill>
                  <a:srgbClr val="1F2374"/>
                </a:solidFill>
                <a:latin typeface="Anton"/>
                <a:ea typeface="Anton"/>
                <a:cs typeface="Anton"/>
                <a:sym typeface="Anton"/>
              </a:rPr>
              <a:t>ANGGOTA KELOMPOK</a:t>
            </a:r>
          </a:p>
        </p:txBody>
      </p:sp>
      <p:sp>
        <p:nvSpPr>
          <p:cNvPr id="11" name="TextBox 11"/>
          <p:cNvSpPr txBox="1"/>
          <p:nvPr/>
        </p:nvSpPr>
        <p:spPr>
          <a:xfrm>
            <a:off x="8619466" y="1723295"/>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12" name="TextBox 12"/>
          <p:cNvSpPr txBox="1"/>
          <p:nvPr/>
        </p:nvSpPr>
        <p:spPr>
          <a:xfrm>
            <a:off x="2644959" y="5239738"/>
            <a:ext cx="12998083" cy="3290572"/>
          </a:xfrm>
          <a:prstGeom prst="rect">
            <a:avLst/>
          </a:prstGeom>
        </p:spPr>
        <p:txBody>
          <a:bodyPr lIns="0" tIns="0" rIns="0" bIns="0" rtlCol="0" anchor="t">
            <a:spAutoFit/>
          </a:bodyPr>
          <a:lstStyle/>
          <a:p>
            <a:pPr algn="ctr">
              <a:lnSpc>
                <a:spcPts val="6579"/>
              </a:lnSpc>
            </a:pPr>
            <a:r>
              <a:rPr lang="en-US" sz="4699" dirty="0" err="1">
                <a:solidFill>
                  <a:srgbClr val="000000"/>
                </a:solidFill>
                <a:latin typeface="Raleway Medium"/>
                <a:ea typeface="Raleway Medium"/>
                <a:cs typeface="Raleway Medium"/>
                <a:sym typeface="Raleway Medium"/>
              </a:rPr>
              <a:t>Nasza</a:t>
            </a:r>
            <a:r>
              <a:rPr lang="en-US" sz="4699" dirty="0">
                <a:solidFill>
                  <a:srgbClr val="000000"/>
                </a:solidFill>
                <a:latin typeface="Raleway Medium"/>
                <a:ea typeface="Raleway Medium"/>
                <a:cs typeface="Raleway Medium"/>
                <a:sym typeface="Raleway Medium"/>
              </a:rPr>
              <a:t> </a:t>
            </a:r>
            <a:r>
              <a:rPr lang="en-US" sz="4699" dirty="0" err="1">
                <a:solidFill>
                  <a:srgbClr val="000000"/>
                </a:solidFill>
                <a:latin typeface="Raleway Medium"/>
                <a:ea typeface="Raleway Medium"/>
                <a:cs typeface="Raleway Medium"/>
                <a:sym typeface="Raleway Medium"/>
              </a:rPr>
              <a:t>Dwi</a:t>
            </a:r>
            <a:r>
              <a:rPr lang="en-US" sz="4699" dirty="0">
                <a:solidFill>
                  <a:srgbClr val="000000"/>
                </a:solidFill>
                <a:latin typeface="Raleway Medium"/>
                <a:ea typeface="Raleway Medium"/>
                <a:cs typeface="Raleway Medium"/>
                <a:sym typeface="Raleway Medium"/>
              </a:rPr>
              <a:t> </a:t>
            </a:r>
            <a:r>
              <a:rPr lang="en-US" sz="4699" dirty="0" err="1">
                <a:solidFill>
                  <a:srgbClr val="000000"/>
                </a:solidFill>
                <a:latin typeface="Raleway Medium"/>
                <a:ea typeface="Raleway Medium"/>
                <a:cs typeface="Raleway Medium"/>
                <a:sym typeface="Raleway Medium"/>
              </a:rPr>
              <a:t>Prayoga</a:t>
            </a:r>
            <a:r>
              <a:rPr lang="en-US" sz="4699" dirty="0">
                <a:solidFill>
                  <a:srgbClr val="000000"/>
                </a:solidFill>
                <a:latin typeface="Raleway Medium"/>
                <a:ea typeface="Raleway Medium"/>
                <a:cs typeface="Raleway Medium"/>
                <a:sym typeface="Raleway Medium"/>
              </a:rPr>
              <a:t> - 10121073</a:t>
            </a:r>
          </a:p>
          <a:p>
            <a:pPr algn="ctr">
              <a:lnSpc>
                <a:spcPts val="6579"/>
              </a:lnSpc>
            </a:pPr>
            <a:r>
              <a:rPr lang="en-US" sz="4699" dirty="0">
                <a:solidFill>
                  <a:srgbClr val="000000"/>
                </a:solidFill>
                <a:latin typeface="Raleway Medium"/>
                <a:ea typeface="Raleway Medium"/>
                <a:cs typeface="Raleway Medium"/>
                <a:sym typeface="Raleway Medium"/>
              </a:rPr>
              <a:t> </a:t>
            </a:r>
            <a:r>
              <a:rPr lang="en-US" sz="4699" dirty="0" err="1">
                <a:solidFill>
                  <a:srgbClr val="000000"/>
                </a:solidFill>
                <a:latin typeface="Raleway Medium"/>
                <a:ea typeface="Raleway Medium"/>
                <a:cs typeface="Raleway Medium"/>
                <a:sym typeface="Raleway Medium"/>
              </a:rPr>
              <a:t>Wildan</a:t>
            </a:r>
            <a:r>
              <a:rPr lang="en-US" sz="4699" dirty="0">
                <a:solidFill>
                  <a:srgbClr val="000000"/>
                </a:solidFill>
                <a:latin typeface="Raleway Medium"/>
                <a:ea typeface="Raleway Medium"/>
                <a:cs typeface="Raleway Medium"/>
                <a:sym typeface="Raleway Medium"/>
              </a:rPr>
              <a:t> </a:t>
            </a:r>
            <a:r>
              <a:rPr lang="en-US" sz="4699" dirty="0" err="1">
                <a:solidFill>
                  <a:srgbClr val="000000"/>
                </a:solidFill>
                <a:latin typeface="Raleway Medium"/>
                <a:ea typeface="Raleway Medium"/>
                <a:cs typeface="Raleway Medium"/>
                <a:sym typeface="Raleway Medium"/>
              </a:rPr>
              <a:t>Permana</a:t>
            </a:r>
            <a:r>
              <a:rPr lang="en-US" sz="4699" dirty="0">
                <a:solidFill>
                  <a:srgbClr val="000000"/>
                </a:solidFill>
                <a:latin typeface="Raleway Medium"/>
                <a:ea typeface="Raleway Medium"/>
                <a:cs typeface="Raleway Medium"/>
                <a:sym typeface="Raleway Medium"/>
              </a:rPr>
              <a:t> - 10121075</a:t>
            </a:r>
          </a:p>
          <a:p>
            <a:pPr algn="ctr">
              <a:lnSpc>
                <a:spcPts val="6579"/>
              </a:lnSpc>
            </a:pPr>
            <a:r>
              <a:rPr lang="en-US" sz="4699" dirty="0">
                <a:solidFill>
                  <a:srgbClr val="000000"/>
                </a:solidFill>
                <a:latin typeface="Raleway Medium"/>
                <a:ea typeface="Raleway Medium"/>
                <a:cs typeface="Raleway Medium"/>
                <a:sym typeface="Raleway Medium"/>
              </a:rPr>
              <a:t> </a:t>
            </a:r>
            <a:r>
              <a:rPr lang="en-US" sz="4699" dirty="0" err="1">
                <a:solidFill>
                  <a:srgbClr val="000000"/>
                </a:solidFill>
                <a:latin typeface="Raleway Medium"/>
                <a:ea typeface="Raleway Medium"/>
                <a:cs typeface="Raleway Medium"/>
                <a:sym typeface="Raleway Medium"/>
              </a:rPr>
              <a:t>Fauzan</a:t>
            </a:r>
            <a:r>
              <a:rPr lang="en-US" sz="4699" dirty="0">
                <a:solidFill>
                  <a:srgbClr val="000000"/>
                </a:solidFill>
                <a:latin typeface="Raleway Medium"/>
                <a:ea typeface="Raleway Medium"/>
                <a:cs typeface="Raleway Medium"/>
                <a:sym typeface="Raleway Medium"/>
              </a:rPr>
              <a:t> Fadhil </a:t>
            </a:r>
            <a:r>
              <a:rPr lang="en-US" sz="4699" dirty="0" err="1">
                <a:solidFill>
                  <a:srgbClr val="000000"/>
                </a:solidFill>
                <a:latin typeface="Raleway Medium"/>
                <a:ea typeface="Raleway Medium"/>
                <a:cs typeface="Raleway Medium"/>
                <a:sym typeface="Raleway Medium"/>
              </a:rPr>
              <a:t>Moricio</a:t>
            </a:r>
            <a:r>
              <a:rPr lang="en-US" sz="4699" dirty="0">
                <a:solidFill>
                  <a:srgbClr val="000000"/>
                </a:solidFill>
                <a:latin typeface="Raleway Medium"/>
                <a:ea typeface="Raleway Medium"/>
                <a:cs typeface="Raleway Medium"/>
                <a:sym typeface="Raleway Medium"/>
              </a:rPr>
              <a:t> - 10121077</a:t>
            </a:r>
          </a:p>
          <a:p>
            <a:pPr algn="ctr">
              <a:lnSpc>
                <a:spcPts val="6579"/>
              </a:lnSpc>
              <a:spcBef>
                <a:spcPct val="0"/>
              </a:spcBef>
            </a:pPr>
            <a:r>
              <a:rPr lang="en-US" sz="4699" dirty="0">
                <a:solidFill>
                  <a:srgbClr val="000000"/>
                </a:solidFill>
                <a:latin typeface="Raleway Medium"/>
                <a:ea typeface="Raleway Medium"/>
                <a:cs typeface="Raleway Medium"/>
                <a:sym typeface="Raleway Medium"/>
              </a:rPr>
              <a:t>      Adrian Maulana </a:t>
            </a:r>
            <a:r>
              <a:rPr lang="en-US" sz="4699" dirty="0" err="1">
                <a:solidFill>
                  <a:srgbClr val="000000"/>
                </a:solidFill>
                <a:latin typeface="Raleway Medium"/>
                <a:ea typeface="Raleway Medium"/>
                <a:cs typeface="Raleway Medium"/>
                <a:sym typeface="Raleway Medium"/>
              </a:rPr>
              <a:t>Rizqy</a:t>
            </a:r>
            <a:r>
              <a:rPr lang="en-US" sz="4699" dirty="0">
                <a:solidFill>
                  <a:srgbClr val="000000"/>
                </a:solidFill>
                <a:latin typeface="Raleway Medium"/>
                <a:ea typeface="Raleway Medium"/>
                <a:cs typeface="Raleway Medium"/>
                <a:sym typeface="Raleway Medium"/>
              </a:rPr>
              <a:t> - 10121078</a:t>
            </a:r>
          </a:p>
        </p:txBody>
      </p:sp>
      <p:sp>
        <p:nvSpPr>
          <p:cNvPr id="13" name="Freeform 13"/>
          <p:cNvSpPr/>
          <p:nvPr/>
        </p:nvSpPr>
        <p:spPr>
          <a:xfrm flipH="1">
            <a:off x="16128515" y="6992974"/>
            <a:ext cx="4318969" cy="4114800"/>
          </a:xfrm>
          <a:custGeom>
            <a:avLst/>
            <a:gdLst/>
            <a:ahLst/>
            <a:cxnLst/>
            <a:rect l="l" t="t" r="r" b="b"/>
            <a:pathLst>
              <a:path w="4318969" h="4114800">
                <a:moveTo>
                  <a:pt x="4318970" y="0"/>
                </a:moveTo>
                <a:lnTo>
                  <a:pt x="0" y="0"/>
                </a:lnTo>
                <a:lnTo>
                  <a:pt x="0" y="4114800"/>
                </a:lnTo>
                <a:lnTo>
                  <a:pt x="4318970" y="4114800"/>
                </a:lnTo>
                <a:lnTo>
                  <a:pt x="431897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4" name="Freeform 14"/>
          <p:cNvSpPr/>
          <p:nvPr/>
        </p:nvSpPr>
        <p:spPr>
          <a:xfrm>
            <a:off x="12755863" y="-3661170"/>
            <a:ext cx="9639356" cy="8229600"/>
          </a:xfrm>
          <a:custGeom>
            <a:avLst/>
            <a:gdLst/>
            <a:ahLst/>
            <a:cxnLst/>
            <a:rect l="l" t="t" r="r" b="b"/>
            <a:pathLst>
              <a:path w="9639356" h="8229600">
                <a:moveTo>
                  <a:pt x="0" y="0"/>
                </a:moveTo>
                <a:lnTo>
                  <a:pt x="9639355" y="0"/>
                </a:lnTo>
                <a:lnTo>
                  <a:pt x="9639355" y="8229600"/>
                </a:lnTo>
                <a:lnTo>
                  <a:pt x="0" y="8229600"/>
                </a:lnTo>
                <a:lnTo>
                  <a:pt x="0" y="0"/>
                </a:lnTo>
                <a:close/>
              </a:path>
            </a:pathLst>
          </a:custGeom>
          <a:blipFill>
            <a:blip r:embed="rId3">
              <a:alphaModFix amt="46000"/>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2947727" y="-1077507"/>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sp>
        <p:nvSpPr>
          <p:cNvPr id="4" name="Freeform 4"/>
          <p:cNvSpPr/>
          <p:nvPr/>
        </p:nvSpPr>
        <p:spPr>
          <a:xfrm>
            <a:off x="-4221896" y="2136401"/>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grpSp>
        <p:nvGrpSpPr>
          <p:cNvPr id="5" name="Group 5"/>
          <p:cNvGrpSpPr/>
          <p:nvPr/>
        </p:nvGrpSpPr>
        <p:grpSpPr>
          <a:xfrm>
            <a:off x="10789108" y="212384"/>
            <a:ext cx="9404563" cy="940456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5960DC"/>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1557040" y="980316"/>
            <a:ext cx="7868699" cy="786869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5960DC"/>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0526409" y="3033280"/>
            <a:ext cx="1030630" cy="103063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5960DC">
                    <a:alpha val="100000"/>
                  </a:srgbClr>
                </a:gs>
                <a:gs pos="100000">
                  <a:srgbClr val="FF99FF">
                    <a:alpha val="100000"/>
                  </a:srgbClr>
                </a:gs>
              </a:gsLst>
              <a:lin ang="0"/>
            </a:gra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2129807" y="1414026"/>
            <a:ext cx="7001279" cy="700127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t="-24906" b="-24906"/>
              </a:stretch>
            </a:blipFill>
          </p:spPr>
        </p:sp>
      </p:grpSp>
      <p:sp>
        <p:nvSpPr>
          <p:cNvPr id="16" name="Freeform 16"/>
          <p:cNvSpPr/>
          <p:nvPr/>
        </p:nvSpPr>
        <p:spPr>
          <a:xfrm>
            <a:off x="426288" y="212384"/>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Freeform 17"/>
          <p:cNvSpPr/>
          <p:nvPr/>
        </p:nvSpPr>
        <p:spPr>
          <a:xfrm>
            <a:off x="8812463" y="9616947"/>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8" name="TextBox 18"/>
          <p:cNvSpPr txBox="1"/>
          <p:nvPr/>
        </p:nvSpPr>
        <p:spPr>
          <a:xfrm>
            <a:off x="426288" y="1064438"/>
            <a:ext cx="7355471" cy="2642971"/>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LATAR BELAKANG</a:t>
            </a:r>
          </a:p>
        </p:txBody>
      </p:sp>
      <p:sp>
        <p:nvSpPr>
          <p:cNvPr id="19" name="TextBox 19"/>
          <p:cNvSpPr txBox="1"/>
          <p:nvPr/>
        </p:nvSpPr>
        <p:spPr>
          <a:xfrm>
            <a:off x="1138369" y="317762"/>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20" name="TextBox 20"/>
          <p:cNvSpPr txBox="1"/>
          <p:nvPr/>
        </p:nvSpPr>
        <p:spPr>
          <a:xfrm>
            <a:off x="426288" y="4006760"/>
            <a:ext cx="7920383" cy="56896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Dalam era digital dan teknologi informasi yang berkembang pesat, data menjadi aset yang sangat berharga dalam memahami perilaku pengguna, tren, dan preferensi. Salah satu sumber data yang kaya adalah platform streaming musik seperti Spotify. Spotify tidak hanya menyediakan akses tak terbatas ke jutaan lagu, tetapi juga menyimpan metadata yang berharga tentang lagu-lagu tersebut. Memahami tren musik, artis yang sedang populer, rating musik, dan ulasan pengguna saat ini dalam mendengarkan musik di platform ini menjadi penting bagi peneliti, pengembang aplikasi, dan pengambil keputusan dalam industri musik.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261129" y="1270794"/>
            <a:ext cx="6700867" cy="7470139"/>
            <a:chOff x="0" y="0"/>
            <a:chExt cx="960026" cy="1070239"/>
          </a:xfrm>
        </p:grpSpPr>
        <p:sp>
          <p:nvSpPr>
            <p:cNvPr id="4" name="Freeform 4"/>
            <p:cNvSpPr/>
            <p:nvPr/>
          </p:nvSpPr>
          <p:spPr>
            <a:xfrm>
              <a:off x="0" y="0"/>
              <a:ext cx="960026" cy="1070239"/>
            </a:xfrm>
            <a:custGeom>
              <a:avLst/>
              <a:gdLst/>
              <a:ahLst/>
              <a:cxnLst/>
              <a:rect l="l" t="t" r="r" b="b"/>
              <a:pathLst>
                <a:path w="960026" h="1070239">
                  <a:moveTo>
                    <a:pt x="480013" y="0"/>
                  </a:moveTo>
                  <a:cubicBezTo>
                    <a:pt x="214909" y="0"/>
                    <a:pt x="0" y="239581"/>
                    <a:pt x="0" y="535119"/>
                  </a:cubicBezTo>
                  <a:cubicBezTo>
                    <a:pt x="0" y="830658"/>
                    <a:pt x="214909" y="1070239"/>
                    <a:pt x="480013" y="1070239"/>
                  </a:cubicBezTo>
                  <a:cubicBezTo>
                    <a:pt x="745117" y="1070239"/>
                    <a:pt x="960026" y="830658"/>
                    <a:pt x="960026" y="535119"/>
                  </a:cubicBezTo>
                  <a:cubicBezTo>
                    <a:pt x="960026" y="239581"/>
                    <a:pt x="745117" y="0"/>
                    <a:pt x="480013" y="0"/>
                  </a:cubicBezTo>
                  <a:close/>
                </a:path>
              </a:pathLst>
            </a:custGeom>
            <a:solidFill>
              <a:srgbClr val="000000">
                <a:alpha val="0"/>
              </a:srgbClr>
            </a:solidFill>
            <a:ln w="9525" cap="sq">
              <a:solidFill>
                <a:srgbClr val="5960DC"/>
              </a:solidFill>
              <a:prstDash val="solid"/>
              <a:miter/>
            </a:ln>
          </p:spPr>
        </p:sp>
        <p:sp>
          <p:nvSpPr>
            <p:cNvPr id="5" name="TextBox 5"/>
            <p:cNvSpPr txBox="1"/>
            <p:nvPr/>
          </p:nvSpPr>
          <p:spPr>
            <a:xfrm>
              <a:off x="90002" y="62235"/>
              <a:ext cx="780021" cy="907669"/>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710360" y="-5074466"/>
            <a:ext cx="18778525" cy="9696548"/>
          </a:xfrm>
          <a:custGeom>
            <a:avLst/>
            <a:gdLst/>
            <a:ahLst/>
            <a:cxnLst/>
            <a:rect l="l" t="t" r="r" b="b"/>
            <a:pathLst>
              <a:path w="18778525" h="9696548">
                <a:moveTo>
                  <a:pt x="0" y="0"/>
                </a:moveTo>
                <a:lnTo>
                  <a:pt x="18778525" y="0"/>
                </a:lnTo>
                <a:lnTo>
                  <a:pt x="18778525" y="9696548"/>
                </a:lnTo>
                <a:lnTo>
                  <a:pt x="0" y="96965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766985" y="7261682"/>
            <a:ext cx="5814884" cy="4964457"/>
          </a:xfrm>
          <a:custGeom>
            <a:avLst/>
            <a:gdLst/>
            <a:ahLst/>
            <a:cxnLst/>
            <a:rect l="l" t="t" r="r" b="b"/>
            <a:pathLst>
              <a:path w="5814884" h="4964457">
                <a:moveTo>
                  <a:pt x="0" y="0"/>
                </a:moveTo>
                <a:lnTo>
                  <a:pt x="5814883" y="0"/>
                </a:lnTo>
                <a:lnTo>
                  <a:pt x="5814883" y="4964457"/>
                </a:lnTo>
                <a:lnTo>
                  <a:pt x="0" y="4964457"/>
                </a:lnTo>
                <a:lnTo>
                  <a:pt x="0" y="0"/>
                </a:lnTo>
                <a:close/>
              </a:path>
            </a:pathLst>
          </a:custGeom>
          <a:blipFill>
            <a:blip r:embed="rId5">
              <a:alphaModFix amt="46000"/>
            </a:blip>
            <a:stretch>
              <a:fillRect/>
            </a:stretch>
          </a:blipFill>
        </p:spPr>
      </p:sp>
      <p:grpSp>
        <p:nvGrpSpPr>
          <p:cNvPr id="8" name="Group 8"/>
          <p:cNvGrpSpPr/>
          <p:nvPr/>
        </p:nvGrpSpPr>
        <p:grpSpPr>
          <a:xfrm>
            <a:off x="6958329" y="6521255"/>
            <a:ext cx="957589" cy="9575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gradFill>
                <a:gsLst>
                  <a:gs pos="0">
                    <a:srgbClr val="5960DC">
                      <a:alpha val="100000"/>
                    </a:srgbClr>
                  </a:gs>
                  <a:gs pos="100000">
                    <a:srgbClr val="FF99FF">
                      <a:alpha val="100000"/>
                    </a:srgbClr>
                  </a:gs>
                </a:gsLst>
                <a:lin ang="0"/>
              </a:gra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2238190" y="2514937"/>
            <a:ext cx="4746745" cy="474674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5960DC"/>
              </a:solidFill>
              <a:prstDash val="solid"/>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028700" y="3981267"/>
            <a:ext cx="621722" cy="621722"/>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5960DC">
                    <a:alpha val="100000"/>
                  </a:srgbClr>
                </a:gs>
                <a:gs pos="100000">
                  <a:srgbClr val="FF99FF">
                    <a:alpha val="100000"/>
                  </a:srgbClr>
                </a:gs>
              </a:gsLst>
              <a:lin ang="0"/>
            </a:gra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2583708" y="2776570"/>
            <a:ext cx="4223480" cy="422348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16666" r="-16666"/>
              </a:stretch>
            </a:blipFill>
          </p:spPr>
        </p:sp>
      </p:grpSp>
      <p:grpSp>
        <p:nvGrpSpPr>
          <p:cNvPr id="19" name="Group 19"/>
          <p:cNvGrpSpPr/>
          <p:nvPr/>
        </p:nvGrpSpPr>
        <p:grpSpPr>
          <a:xfrm>
            <a:off x="7092676" y="6655602"/>
            <a:ext cx="688895" cy="68889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5960DC">
                    <a:alpha val="100000"/>
                  </a:srgbClr>
                </a:gs>
                <a:gs pos="100000">
                  <a:srgbClr val="FF99FF">
                    <a:alpha val="100000"/>
                  </a:srgbClr>
                </a:gs>
              </a:gsLst>
              <a:lin ang="0"/>
            </a:gradFill>
          </p:spPr>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9144000" y="1752264"/>
            <a:ext cx="503422" cy="572070"/>
          </a:xfrm>
          <a:custGeom>
            <a:avLst/>
            <a:gdLst/>
            <a:ahLst/>
            <a:cxnLst/>
            <a:rect l="l" t="t" r="r" b="b"/>
            <a:pathLst>
              <a:path w="503422" h="572070">
                <a:moveTo>
                  <a:pt x="0" y="0"/>
                </a:moveTo>
                <a:lnTo>
                  <a:pt x="503422" y="0"/>
                </a:lnTo>
                <a:lnTo>
                  <a:pt x="503422" y="572071"/>
                </a:lnTo>
                <a:lnTo>
                  <a:pt x="0" y="5720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3" name="TextBox 23"/>
          <p:cNvSpPr txBox="1"/>
          <p:nvPr/>
        </p:nvSpPr>
        <p:spPr>
          <a:xfrm>
            <a:off x="9144000" y="3042079"/>
            <a:ext cx="7355471"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TUJUAN</a:t>
            </a:r>
          </a:p>
        </p:txBody>
      </p:sp>
      <p:sp>
        <p:nvSpPr>
          <p:cNvPr id="24" name="TextBox 24"/>
          <p:cNvSpPr txBox="1"/>
          <p:nvPr/>
        </p:nvSpPr>
        <p:spPr>
          <a:xfrm>
            <a:off x="9856081" y="1857642"/>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25" name="TextBox 25"/>
          <p:cNvSpPr txBox="1"/>
          <p:nvPr/>
        </p:nvSpPr>
        <p:spPr>
          <a:xfrm>
            <a:off x="9144000" y="4503389"/>
            <a:ext cx="7920383" cy="5251450"/>
          </a:xfrm>
          <a:prstGeom prst="rect">
            <a:avLst/>
          </a:prstGeom>
        </p:spPr>
        <p:txBody>
          <a:bodyPr lIns="0" tIns="0" rIns="0" bIns="0" rtlCol="0" anchor="t">
            <a:spAutoFit/>
          </a:bodyPr>
          <a:lstStyle/>
          <a:p>
            <a:pPr algn="just">
              <a:lnSpc>
                <a:spcPts val="3499"/>
              </a:lnSpc>
            </a:pPr>
            <a:r>
              <a:rPr lang="en-US" sz="2499">
                <a:solidFill>
                  <a:srgbClr val="000000"/>
                </a:solidFill>
                <a:latin typeface="Raleway Medium"/>
                <a:ea typeface="Raleway Medium"/>
                <a:cs typeface="Raleway Medium"/>
                <a:sym typeface="Raleway Medium"/>
              </a:rPr>
              <a:t>Tujuan utama dari proyek ini adalah untuk mengumpulkan dan menganalisis dataset dari Spotify menggunakan Application Programming Interface (API). Pengumpulan dataset ini akan mencakup berbagai aspek, termasuk informasi tentang lagu, album, artis, genre, serta data terkait seperti popularitas, durasi, dan ulasan pengguna. Dengan memanfaatkan API Spotify, kami dapat mengakses data secara langsung dari platform, memastikan keakuratan dan kelengkapan dataset yang dihasilkan.</a:t>
            </a:r>
          </a:p>
          <a:p>
            <a:pPr algn="just">
              <a:lnSpc>
                <a:spcPts val="3499"/>
              </a:lnSpc>
              <a:spcBef>
                <a:spcPct val="0"/>
              </a:spcBef>
            </a:pPr>
            <a:endParaRPr lang="en-US" sz="2499">
              <a:solidFill>
                <a:srgbClr val="000000"/>
              </a:solidFill>
              <a:latin typeface="Raleway Medium"/>
              <a:ea typeface="Raleway Medium"/>
              <a:cs typeface="Raleway Medium"/>
              <a:sym typeface="Raleway Medium"/>
            </a:endParaRPr>
          </a:p>
        </p:txBody>
      </p:sp>
      <p:sp>
        <p:nvSpPr>
          <p:cNvPr id="26" name="Freeform 26"/>
          <p:cNvSpPr/>
          <p:nvPr/>
        </p:nvSpPr>
        <p:spPr>
          <a:xfrm>
            <a:off x="16401309" y="9473010"/>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27" name="Group 27"/>
          <p:cNvGrpSpPr/>
          <p:nvPr/>
        </p:nvGrpSpPr>
        <p:grpSpPr>
          <a:xfrm>
            <a:off x="4367693" y="8634669"/>
            <a:ext cx="243870" cy="243870"/>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5960DC">
                    <a:alpha val="100000"/>
                  </a:srgbClr>
                </a:gs>
                <a:gs pos="100000">
                  <a:srgbClr val="FF99FF">
                    <a:alpha val="100000"/>
                  </a:srgbClr>
                </a:gs>
              </a:gsLst>
              <a:lin ang="0"/>
            </a:gra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descr="Arrow button icon"/>
          <p:cNvSpPr/>
          <p:nvPr/>
        </p:nvSpPr>
        <p:spPr>
          <a:xfrm>
            <a:off x="9144000" y="8878539"/>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84300" y="5350171"/>
            <a:ext cx="5270895" cy="1806147"/>
          </a:xfrm>
          <a:prstGeom prst="rect">
            <a:avLst/>
          </a:prstGeom>
        </p:spPr>
        <p:txBody>
          <a:bodyPr lIns="0" tIns="0" rIns="0" bIns="0" rtlCol="0" anchor="t">
            <a:spAutoFit/>
          </a:bodyPr>
          <a:lstStyle/>
          <a:p>
            <a:pPr marL="0" lvl="0" indent="0" algn="l">
              <a:lnSpc>
                <a:spcPts val="13481"/>
              </a:lnSpc>
              <a:spcBef>
                <a:spcPct val="0"/>
              </a:spcBef>
            </a:pPr>
            <a:r>
              <a:rPr lang="en-US" sz="13898">
                <a:solidFill>
                  <a:srgbClr val="1F2374"/>
                </a:solidFill>
                <a:latin typeface="Anton"/>
                <a:ea typeface="Anton"/>
                <a:cs typeface="Anton"/>
                <a:sym typeface="Anton"/>
              </a:rPr>
              <a:t>TUJUAN</a:t>
            </a:r>
          </a:p>
        </p:txBody>
      </p:sp>
      <p:sp>
        <p:nvSpPr>
          <p:cNvPr id="5" name="TextBox 5"/>
          <p:cNvSpPr txBox="1"/>
          <p:nvPr/>
        </p:nvSpPr>
        <p:spPr>
          <a:xfrm>
            <a:off x="8911461" y="3548145"/>
            <a:ext cx="7835900" cy="5105400"/>
          </a:xfrm>
          <a:prstGeom prst="rect">
            <a:avLst/>
          </a:prstGeom>
        </p:spPr>
        <p:txBody>
          <a:bodyPr lIns="0" tIns="0" rIns="0" bIns="0" rtlCol="0" anchor="t">
            <a:spAutoFit/>
          </a:bodyPr>
          <a:lstStyle/>
          <a:p>
            <a:pPr marL="0" lvl="0" indent="0" algn="l">
              <a:lnSpc>
                <a:spcPts val="5040"/>
              </a:lnSpc>
            </a:pPr>
            <a:r>
              <a:rPr lang="en-US" sz="4200" u="none">
                <a:solidFill>
                  <a:srgbClr val="000000"/>
                </a:solidFill>
                <a:latin typeface="Montserrat"/>
                <a:ea typeface="Montserrat"/>
                <a:cs typeface="Montserrat"/>
                <a:sym typeface="Montserrat"/>
              </a:rPr>
              <a:t>memberikan wawasan yang berharga mengenai: </a:t>
            </a:r>
          </a:p>
          <a:p>
            <a:pPr marL="906780" lvl="1" indent="-453390" algn="l">
              <a:lnSpc>
                <a:spcPts val="5040"/>
              </a:lnSpc>
              <a:buFont typeface="Arial"/>
              <a:buChar char="•"/>
            </a:pPr>
            <a:r>
              <a:rPr lang="en-US" sz="4200" u="none">
                <a:solidFill>
                  <a:srgbClr val="000000"/>
                </a:solidFill>
                <a:latin typeface="Montserrat"/>
                <a:ea typeface="Montserrat"/>
                <a:cs typeface="Montserrat"/>
                <a:sym typeface="Montserrat"/>
              </a:rPr>
              <a:t>Tren musik </a:t>
            </a:r>
          </a:p>
          <a:p>
            <a:pPr marL="906780" lvl="1" indent="-453390" algn="l">
              <a:lnSpc>
                <a:spcPts val="5040"/>
              </a:lnSpc>
              <a:buFont typeface="Arial"/>
              <a:buChar char="•"/>
            </a:pPr>
            <a:r>
              <a:rPr lang="en-US" sz="4200" u="none">
                <a:solidFill>
                  <a:srgbClr val="000000"/>
                </a:solidFill>
                <a:latin typeface="Montserrat"/>
                <a:ea typeface="Montserrat"/>
                <a:cs typeface="Montserrat"/>
                <a:sym typeface="Montserrat"/>
              </a:rPr>
              <a:t>Artis yang sedang populer saat ini </a:t>
            </a:r>
          </a:p>
          <a:p>
            <a:pPr marL="906780" lvl="1" indent="-453390" algn="l">
              <a:lnSpc>
                <a:spcPts val="5040"/>
              </a:lnSpc>
              <a:buFont typeface="Arial"/>
              <a:buChar char="•"/>
            </a:pPr>
            <a:r>
              <a:rPr lang="en-US" sz="4200" u="none">
                <a:solidFill>
                  <a:srgbClr val="000000"/>
                </a:solidFill>
                <a:latin typeface="Montserrat"/>
                <a:ea typeface="Montserrat"/>
                <a:cs typeface="Montserrat"/>
                <a:sym typeface="Montserrat"/>
              </a:rPr>
              <a:t>Rating Musik </a:t>
            </a:r>
          </a:p>
          <a:p>
            <a:pPr marL="906780" lvl="1" indent="-453390" algn="l">
              <a:lnSpc>
                <a:spcPts val="5040"/>
              </a:lnSpc>
              <a:buFont typeface="Arial"/>
              <a:buChar char="•"/>
            </a:pPr>
            <a:r>
              <a:rPr lang="en-US" sz="4200" u="none">
                <a:solidFill>
                  <a:srgbClr val="000000"/>
                </a:solidFill>
                <a:latin typeface="Montserrat"/>
                <a:ea typeface="Montserrat"/>
                <a:cs typeface="Montserrat"/>
                <a:sym typeface="Montserrat"/>
              </a:rPr>
              <a:t>Ulasan Pengguna </a:t>
            </a:r>
          </a:p>
          <a:p>
            <a:pPr marL="0" lvl="0" indent="0" algn="l">
              <a:lnSpc>
                <a:spcPts val="5040"/>
              </a:lnSpc>
            </a:pPr>
            <a:endParaRPr lang="en-US" sz="4200" u="none">
              <a:solidFill>
                <a:srgbClr val="000000"/>
              </a:solidFill>
              <a:latin typeface="Montserrat"/>
              <a:ea typeface="Montserrat"/>
              <a:cs typeface="Montserrat"/>
              <a:sym typeface="Montserrat"/>
            </a:endParaRPr>
          </a:p>
        </p:txBody>
      </p:sp>
      <p:sp>
        <p:nvSpPr>
          <p:cNvPr id="6" name="AutoShape 6"/>
          <p:cNvSpPr/>
          <p:nvPr/>
        </p:nvSpPr>
        <p:spPr>
          <a:xfrm flipH="1">
            <a:off x="-1737905" y="1585967"/>
            <a:ext cx="20407796" cy="0"/>
          </a:xfrm>
          <a:prstGeom prst="line">
            <a:avLst/>
          </a:prstGeom>
          <a:ln w="47625" cap="flat">
            <a:solidFill>
              <a:srgbClr val="363336"/>
            </a:solidFill>
            <a:prstDash val="solid"/>
            <a:headEnd type="none" w="sm" len="sm"/>
            <a:tailEnd type="none" w="sm" len="sm"/>
          </a:ln>
        </p:spPr>
      </p:sp>
      <p:sp>
        <p:nvSpPr>
          <p:cNvPr id="7" name="TextBox 7"/>
          <p:cNvSpPr txBox="1"/>
          <p:nvPr/>
        </p:nvSpPr>
        <p:spPr>
          <a:xfrm>
            <a:off x="1247573" y="813752"/>
            <a:ext cx="2772175" cy="382270"/>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Raleway Bold"/>
                <a:ea typeface="Raleway Bold"/>
                <a:cs typeface="Raleway Bold"/>
                <a:sym typeface="Raleway Bold"/>
              </a:rPr>
              <a:t>Rekayasa Fitur</a:t>
            </a:r>
          </a:p>
        </p:txBody>
      </p:sp>
      <p:sp>
        <p:nvSpPr>
          <p:cNvPr id="8" name="Freeform 8"/>
          <p:cNvSpPr/>
          <p:nvPr/>
        </p:nvSpPr>
        <p:spPr>
          <a:xfrm>
            <a:off x="525278" y="742665"/>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2465489" y="-290144"/>
            <a:ext cx="9993248" cy="8531735"/>
          </a:xfrm>
          <a:custGeom>
            <a:avLst/>
            <a:gdLst/>
            <a:ahLst/>
            <a:cxnLst/>
            <a:rect l="l" t="t" r="r" b="b"/>
            <a:pathLst>
              <a:path w="9993248" h="8531735">
                <a:moveTo>
                  <a:pt x="0" y="0"/>
                </a:moveTo>
                <a:lnTo>
                  <a:pt x="9993247" y="0"/>
                </a:lnTo>
                <a:lnTo>
                  <a:pt x="9993247" y="8531735"/>
                </a:lnTo>
                <a:lnTo>
                  <a:pt x="0" y="8531735"/>
                </a:lnTo>
                <a:lnTo>
                  <a:pt x="0" y="0"/>
                </a:lnTo>
                <a:close/>
              </a:path>
            </a:pathLst>
          </a:custGeom>
          <a:blipFill>
            <a:blip r:embed="rId3">
              <a:alphaModFix amt="46000"/>
            </a:blip>
            <a:stretch>
              <a:fillRect/>
            </a:stretch>
          </a:blipFill>
        </p:spPr>
      </p:sp>
      <p:sp>
        <p:nvSpPr>
          <p:cNvPr id="4" name="Freeform 4"/>
          <p:cNvSpPr/>
          <p:nvPr/>
        </p:nvSpPr>
        <p:spPr>
          <a:xfrm>
            <a:off x="1028700" y="2380599"/>
            <a:ext cx="6918063" cy="5525803"/>
          </a:xfrm>
          <a:custGeom>
            <a:avLst/>
            <a:gdLst/>
            <a:ahLst/>
            <a:cxnLst/>
            <a:rect l="l" t="t" r="r" b="b"/>
            <a:pathLst>
              <a:path w="6918063" h="5525803">
                <a:moveTo>
                  <a:pt x="0" y="0"/>
                </a:moveTo>
                <a:lnTo>
                  <a:pt x="6918063" y="0"/>
                </a:lnTo>
                <a:lnTo>
                  <a:pt x="6918063" y="5525802"/>
                </a:lnTo>
                <a:lnTo>
                  <a:pt x="0" y="5525802"/>
                </a:lnTo>
                <a:lnTo>
                  <a:pt x="0" y="0"/>
                </a:lnTo>
                <a:close/>
              </a:path>
            </a:pathLst>
          </a:custGeom>
          <a:blipFill>
            <a:blip r:embed="rId4"/>
            <a:stretch>
              <a:fillRect/>
            </a:stretch>
          </a:blipFill>
        </p:spPr>
      </p:sp>
      <p:sp>
        <p:nvSpPr>
          <p:cNvPr id="5" name="Freeform 5"/>
          <p:cNvSpPr/>
          <p:nvPr/>
        </p:nvSpPr>
        <p:spPr>
          <a:xfrm>
            <a:off x="9144000" y="886780"/>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a:off x="16596226" y="9488261"/>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827914" y="0"/>
            <a:ext cx="7315200" cy="2646772"/>
          </a:xfrm>
          <a:custGeom>
            <a:avLst/>
            <a:gdLst/>
            <a:ahLst/>
            <a:cxnLst/>
            <a:rect l="l" t="t" r="r" b="b"/>
            <a:pathLst>
              <a:path w="7315200" h="2646772">
                <a:moveTo>
                  <a:pt x="0" y="0"/>
                </a:moveTo>
                <a:lnTo>
                  <a:pt x="7315200" y="0"/>
                </a:lnTo>
                <a:lnTo>
                  <a:pt x="7315200" y="2646772"/>
                </a:lnTo>
                <a:lnTo>
                  <a:pt x="0" y="264677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9144000" y="1733829"/>
            <a:ext cx="7920383" cy="2642971"/>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KONSEP DASAR DAN KLASIFIKASI</a:t>
            </a:r>
          </a:p>
        </p:txBody>
      </p:sp>
      <p:sp>
        <p:nvSpPr>
          <p:cNvPr id="9" name="TextBox 9"/>
          <p:cNvSpPr txBox="1"/>
          <p:nvPr/>
        </p:nvSpPr>
        <p:spPr>
          <a:xfrm>
            <a:off x="9856081" y="992158"/>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10" name="TextBox 10"/>
          <p:cNvSpPr txBox="1"/>
          <p:nvPr/>
        </p:nvSpPr>
        <p:spPr>
          <a:xfrm>
            <a:off x="9144000" y="4453000"/>
            <a:ext cx="7920383" cy="4452886"/>
          </a:xfrm>
          <a:prstGeom prst="rect">
            <a:avLst/>
          </a:prstGeom>
        </p:spPr>
        <p:txBody>
          <a:bodyPr lIns="0" tIns="0" rIns="0" bIns="0" rtlCol="0" anchor="t">
            <a:spAutoFit/>
          </a:bodyPr>
          <a:lstStyle/>
          <a:p>
            <a:pPr algn="just">
              <a:lnSpc>
                <a:spcPts val="3499"/>
              </a:lnSpc>
            </a:pPr>
            <a:r>
              <a:rPr lang="en-US" sz="2499" dirty="0">
                <a:solidFill>
                  <a:srgbClr val="000000"/>
                </a:solidFill>
                <a:latin typeface="Raleway Medium"/>
                <a:ea typeface="Raleway Medium"/>
                <a:cs typeface="Raleway Medium"/>
                <a:sym typeface="Raleway Medium"/>
              </a:rPr>
              <a:t>Bagian </a:t>
            </a:r>
            <a:r>
              <a:rPr lang="en-US" sz="2499" dirty="0" err="1">
                <a:solidFill>
                  <a:srgbClr val="000000"/>
                </a:solidFill>
                <a:latin typeface="Raleway Medium"/>
                <a:ea typeface="Raleway Medium"/>
                <a:cs typeface="Raleway Medium"/>
                <a:sym typeface="Raleway Medium"/>
              </a:rPr>
              <a:t>ini</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menjelaskan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konsep-konsep</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utama</a:t>
            </a:r>
            <a:r>
              <a:rPr lang="en-US" sz="2499" dirty="0">
                <a:solidFill>
                  <a:srgbClr val="000000"/>
                </a:solidFill>
                <a:latin typeface="Raleway Medium"/>
                <a:ea typeface="Raleway Medium"/>
                <a:cs typeface="Raleway Medium"/>
                <a:sym typeface="Raleway Medium"/>
              </a:rPr>
              <a:t> yang </a:t>
            </a:r>
            <a:r>
              <a:rPr lang="en-US" sz="2499" dirty="0" err="1">
                <a:solidFill>
                  <a:srgbClr val="000000"/>
                </a:solidFill>
                <a:latin typeface="Raleway Medium"/>
                <a:ea typeface="Raleway Medium"/>
                <a:cs typeface="Raleway Medium"/>
                <a:sym typeface="Raleway Medium"/>
              </a:rPr>
              <a:t>relevan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dengan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proyek</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pengumpulan</a:t>
            </a:r>
            <a:r>
              <a:rPr lang="en-US" sz="2499" dirty="0">
                <a:solidFill>
                  <a:srgbClr val="000000"/>
                </a:solidFill>
                <a:latin typeface="Raleway Medium"/>
                <a:ea typeface="Raleway Medium"/>
                <a:cs typeface="Raleway Medium"/>
                <a:sym typeface="Raleway Medium"/>
              </a:rPr>
              <a:t> dan </a:t>
            </a:r>
            <a:r>
              <a:rPr lang="en-US" sz="2499" dirty="0" err="1">
                <a:solidFill>
                  <a:srgbClr val="000000"/>
                </a:solidFill>
                <a:latin typeface="Raleway Medium"/>
                <a:ea typeface="Raleway Medium"/>
                <a:cs typeface="Raleway Medium"/>
                <a:sym typeface="Raleway Medium"/>
              </a:rPr>
              <a:t>analisis</a:t>
            </a:r>
            <a:r>
              <a:rPr lang="en-US" sz="2499" dirty="0">
                <a:solidFill>
                  <a:srgbClr val="000000"/>
                </a:solidFill>
                <a:latin typeface="Raleway Medium"/>
                <a:ea typeface="Raleway Medium"/>
                <a:cs typeface="Raleway Medium"/>
                <a:sym typeface="Raleway Medium"/>
              </a:rPr>
              <a:t> dataset </a:t>
            </a:r>
            <a:r>
              <a:rPr lang="en-US" sz="2499" dirty="0" err="1">
                <a:solidFill>
                  <a:srgbClr val="000000"/>
                </a:solidFill>
                <a:latin typeface="Raleway Medium"/>
                <a:ea typeface="Raleway Medium"/>
                <a:cs typeface="Raleway Medium"/>
                <a:sym typeface="Raleway Medium"/>
              </a:rPr>
              <a:t>dari</a:t>
            </a:r>
            <a:r>
              <a:rPr lang="en-US" sz="2499" dirty="0">
                <a:solidFill>
                  <a:srgbClr val="000000"/>
                </a:solidFill>
                <a:latin typeface="Raleway Medium"/>
                <a:ea typeface="Raleway Medium"/>
                <a:cs typeface="Raleway Medium"/>
                <a:sym typeface="Raleway Medium"/>
              </a:rPr>
              <a:t> Spotify.</a:t>
            </a:r>
          </a:p>
          <a:p>
            <a:pPr algn="just">
              <a:lnSpc>
                <a:spcPts val="3499"/>
              </a:lnSpc>
            </a:pPr>
            <a:endParaRPr lang="en-US" sz="2499" dirty="0">
              <a:solidFill>
                <a:srgbClr val="000000"/>
              </a:solidFill>
              <a:latin typeface="Raleway Medium"/>
              <a:ea typeface="Raleway Medium"/>
              <a:cs typeface="Raleway Medium"/>
              <a:sym typeface="Raleway Medium"/>
            </a:endParaRPr>
          </a:p>
          <a:p>
            <a:pPr algn="just">
              <a:lnSpc>
                <a:spcPts val="3499"/>
              </a:lnSpc>
              <a:spcBef>
                <a:spcPct val="0"/>
              </a:spcBef>
            </a:pPr>
            <a:r>
              <a:rPr lang="en-US" sz="2499" dirty="0" err="1">
                <a:solidFill>
                  <a:srgbClr val="000000"/>
                </a:solidFill>
                <a:latin typeface="Raleway Bold"/>
                <a:ea typeface="Raleway Bold"/>
                <a:cs typeface="Raleway Bold"/>
                <a:sym typeface="Raleway Bold"/>
              </a:rPr>
              <a:t>Klasifikasi</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adalah</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teknik</a:t>
            </a:r>
            <a:r>
              <a:rPr lang="en-US" sz="2499" dirty="0">
                <a:solidFill>
                  <a:srgbClr val="000000"/>
                </a:solidFill>
                <a:latin typeface="Raleway Medium"/>
                <a:ea typeface="Raleway Medium"/>
                <a:cs typeface="Raleway Medium"/>
                <a:sym typeface="Raleway Medium"/>
              </a:rPr>
              <a:t> machine learning yang </a:t>
            </a:r>
            <a:r>
              <a:rPr lang="en-US" sz="2499" dirty="0" err="1">
                <a:solidFill>
                  <a:srgbClr val="000000"/>
                </a:solidFill>
                <a:latin typeface="Raleway Medium"/>
                <a:ea typeface="Raleway Medium"/>
                <a:cs typeface="Raleway Medium"/>
                <a:sym typeface="Raleway Medium"/>
              </a:rPr>
              <a:t>digunakan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untuk</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mengkategorikan</a:t>
            </a:r>
            <a:r>
              <a:rPr lang="en-US" sz="2499" dirty="0">
                <a:solidFill>
                  <a:srgbClr val="000000"/>
                </a:solidFill>
                <a:latin typeface="Raleway Medium"/>
                <a:ea typeface="Raleway Medium"/>
                <a:cs typeface="Raleway Medium"/>
                <a:sym typeface="Raleway Medium"/>
              </a:rPr>
              <a:t> data </a:t>
            </a:r>
            <a:r>
              <a:rPr lang="en-US" sz="2499" dirty="0" err="1">
                <a:solidFill>
                  <a:srgbClr val="000000"/>
                </a:solidFill>
                <a:latin typeface="Raleway Medium"/>
                <a:ea typeface="Raleway Medium"/>
                <a:cs typeface="Raleway Medium"/>
                <a:sym typeface="Raleway Medium"/>
              </a:rPr>
              <a:t>ke</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dalam</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kelas</a:t>
            </a:r>
            <a:r>
              <a:rPr lang="en-US" sz="2499" dirty="0">
                <a:solidFill>
                  <a:srgbClr val="000000"/>
                </a:solidFill>
                <a:latin typeface="Raleway Medium"/>
                <a:ea typeface="Raleway Medium"/>
                <a:cs typeface="Raleway Medium"/>
                <a:sym typeface="Raleway Medium"/>
              </a:rPr>
              <a:t> yang </a:t>
            </a:r>
            <a:r>
              <a:rPr lang="en-US" sz="2499" dirty="0" err="1">
                <a:solidFill>
                  <a:srgbClr val="000000"/>
                </a:solidFill>
                <a:latin typeface="Raleway Medium"/>
                <a:ea typeface="Raleway Medium"/>
                <a:cs typeface="Raleway Medium"/>
                <a:sym typeface="Raleway Medium"/>
              </a:rPr>
              <a:t>telah</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ditentukan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Dalam</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proyek</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ini</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klasifikasi</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dapat</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digunakan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untuk</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mengelompokkan</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lagu</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berdasarkan</a:t>
            </a:r>
            <a:r>
              <a:rPr lang="en-US" sz="2499" dirty="0">
                <a:solidFill>
                  <a:srgbClr val="000000"/>
                </a:solidFill>
                <a:latin typeface="Raleway Medium"/>
                <a:ea typeface="Raleway Medium"/>
                <a:cs typeface="Raleway Medium"/>
                <a:sym typeface="Raleway Medium"/>
              </a:rPr>
              <a:t> genre, </a:t>
            </a:r>
            <a:r>
              <a:rPr lang="en-US" sz="2499" dirty="0" err="1">
                <a:solidFill>
                  <a:srgbClr val="000000"/>
                </a:solidFill>
                <a:latin typeface="Raleway Medium"/>
                <a:ea typeface="Raleway Medium"/>
                <a:cs typeface="Raleway Medium"/>
                <a:sym typeface="Raleway Medium"/>
              </a:rPr>
              <a:t>popularitas</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atau</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karakteristik</a:t>
            </a:r>
            <a:r>
              <a:rPr lang="en-US" sz="2499" dirty="0">
                <a:solidFill>
                  <a:srgbClr val="000000"/>
                </a:solidFill>
                <a:latin typeface="Raleway Medium"/>
                <a:ea typeface="Raleway Medium"/>
                <a:cs typeface="Raleway Medium"/>
                <a:sym typeface="Raleway Medium"/>
              </a:rPr>
              <a:t> </a:t>
            </a:r>
            <a:r>
              <a:rPr lang="en-US" sz="2499" dirty="0" err="1">
                <a:solidFill>
                  <a:srgbClr val="000000"/>
                </a:solidFill>
                <a:latin typeface="Raleway Medium"/>
                <a:ea typeface="Raleway Medium"/>
                <a:cs typeface="Raleway Medium"/>
                <a:sym typeface="Raleway Medium"/>
              </a:rPr>
              <a:t>lainnya</a:t>
            </a:r>
            <a:r>
              <a:rPr lang="en-US" sz="2499" dirty="0">
                <a:solidFill>
                  <a:srgbClr val="000000"/>
                </a:solidFill>
                <a:latin typeface="Raleway Medium"/>
                <a:ea typeface="Raleway Medium"/>
                <a:cs typeface="Raleway Medium"/>
                <a:sym typeface="Raleway Medium"/>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89161" y="211035"/>
            <a:ext cx="9639356" cy="8229600"/>
          </a:xfrm>
          <a:custGeom>
            <a:avLst/>
            <a:gdLst/>
            <a:ahLst/>
            <a:cxnLst/>
            <a:rect l="l" t="t" r="r" b="b"/>
            <a:pathLst>
              <a:path w="9639356" h="8229600">
                <a:moveTo>
                  <a:pt x="0" y="0"/>
                </a:moveTo>
                <a:lnTo>
                  <a:pt x="9639355" y="0"/>
                </a:lnTo>
                <a:lnTo>
                  <a:pt x="9639355" y="8229600"/>
                </a:lnTo>
                <a:lnTo>
                  <a:pt x="0" y="8229600"/>
                </a:lnTo>
                <a:lnTo>
                  <a:pt x="0" y="0"/>
                </a:lnTo>
                <a:close/>
              </a:path>
            </a:pathLst>
          </a:custGeom>
          <a:blipFill>
            <a:blip r:embed="rId3">
              <a:alphaModFix amt="46000"/>
            </a:blip>
            <a:stretch>
              <a:fillRect/>
            </a:stretch>
          </a:blipFill>
        </p:spPr>
      </p:sp>
      <p:sp>
        <p:nvSpPr>
          <p:cNvPr id="4" name="Freeform 4"/>
          <p:cNvSpPr/>
          <p:nvPr/>
        </p:nvSpPr>
        <p:spPr>
          <a:xfrm>
            <a:off x="957841" y="840742"/>
            <a:ext cx="503422" cy="572070"/>
          </a:xfrm>
          <a:custGeom>
            <a:avLst/>
            <a:gdLst/>
            <a:ahLst/>
            <a:cxnLst/>
            <a:rect l="l" t="t" r="r" b="b"/>
            <a:pathLst>
              <a:path w="503422" h="572070">
                <a:moveTo>
                  <a:pt x="0" y="0"/>
                </a:moveTo>
                <a:lnTo>
                  <a:pt x="503422" y="0"/>
                </a:lnTo>
                <a:lnTo>
                  <a:pt x="503422" y="572071"/>
                </a:lnTo>
                <a:lnTo>
                  <a:pt x="0" y="5720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4324826" y="8973093"/>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957841" y="1555688"/>
            <a:ext cx="9669288" cy="1343384"/>
          </a:xfrm>
          <a:prstGeom prst="rect">
            <a:avLst/>
          </a:prstGeom>
        </p:spPr>
        <p:txBody>
          <a:bodyPr lIns="0" tIns="0" rIns="0" bIns="0" rtlCol="0" anchor="t">
            <a:spAutoFit/>
          </a:bodyPr>
          <a:lstStyle/>
          <a:p>
            <a:pPr algn="l">
              <a:lnSpc>
                <a:spcPts val="10288"/>
              </a:lnSpc>
            </a:pPr>
            <a:r>
              <a:rPr lang="en-US" sz="9799">
                <a:solidFill>
                  <a:srgbClr val="1F2374"/>
                </a:solidFill>
                <a:latin typeface="Anton"/>
                <a:ea typeface="Anton"/>
                <a:cs typeface="Anton"/>
                <a:sym typeface="Anton"/>
              </a:rPr>
              <a:t>DESKRIPSI DATASET</a:t>
            </a:r>
          </a:p>
        </p:txBody>
      </p:sp>
      <p:sp>
        <p:nvSpPr>
          <p:cNvPr id="7" name="TextBox 7"/>
          <p:cNvSpPr txBox="1"/>
          <p:nvPr/>
        </p:nvSpPr>
        <p:spPr>
          <a:xfrm>
            <a:off x="1669922" y="946120"/>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8" name="TextBox 8"/>
          <p:cNvSpPr txBox="1"/>
          <p:nvPr/>
        </p:nvSpPr>
        <p:spPr>
          <a:xfrm>
            <a:off x="1028700" y="2937171"/>
            <a:ext cx="8905319" cy="7080250"/>
          </a:xfrm>
          <a:prstGeom prst="rect">
            <a:avLst/>
          </a:prstGeom>
        </p:spPr>
        <p:txBody>
          <a:bodyPr lIns="0" tIns="0" rIns="0" bIns="0" rtlCol="0" anchor="t">
            <a:spAutoFit/>
          </a:bodyPr>
          <a:lstStyle/>
          <a:p>
            <a:pPr algn="just">
              <a:lnSpc>
                <a:spcPts val="3499"/>
              </a:lnSpc>
            </a:pPr>
            <a:r>
              <a:rPr lang="en-US" sz="2499">
                <a:solidFill>
                  <a:srgbClr val="000000"/>
                </a:solidFill>
                <a:latin typeface="Raleway Medium"/>
                <a:ea typeface="Raleway Medium"/>
                <a:cs typeface="Raleway Medium"/>
                <a:sym typeface="Raleway Medium"/>
              </a:rPr>
              <a:t>Dataset yang digunakan dalam proyek ini diperoleh dari Application Programming Interface (API) Spotify. Dataset ini mencakup berbagai informasi tentang lagu, album, artis, genre, serta data terkait seperti popularitas, durasi, dan fitur audio. Secara spesifik, dataset ini meliputi: </a:t>
            </a:r>
          </a:p>
          <a:p>
            <a:pPr marL="539746" lvl="1" indent="-269873" algn="just">
              <a:lnSpc>
                <a:spcPts val="3499"/>
              </a:lnSpc>
              <a:buFont typeface="Arial"/>
              <a:buChar char="•"/>
            </a:pPr>
            <a:r>
              <a:rPr lang="en-US" sz="2499">
                <a:solidFill>
                  <a:srgbClr val="000000"/>
                </a:solidFill>
                <a:latin typeface="Raleway Bold"/>
                <a:ea typeface="Raleway Bold"/>
                <a:cs typeface="Raleway Bold"/>
                <a:sym typeface="Raleway Bold"/>
              </a:rPr>
              <a:t>Sumber</a:t>
            </a:r>
            <a:r>
              <a:rPr lang="en-US" sz="2499">
                <a:solidFill>
                  <a:srgbClr val="000000"/>
                </a:solidFill>
                <a:latin typeface="Raleway Medium"/>
                <a:ea typeface="Raleway Medium"/>
                <a:cs typeface="Raleway Medium"/>
                <a:sym typeface="Raleway Medium"/>
              </a:rPr>
              <a:t>: Spotify API : </a:t>
            </a:r>
            <a:r>
              <a:rPr lang="en-US" sz="2499" u="sng">
                <a:solidFill>
                  <a:srgbClr val="000000"/>
                </a:solidFill>
                <a:latin typeface="Raleway Medium"/>
                <a:ea typeface="Raleway Medium"/>
                <a:cs typeface="Raleway Medium"/>
                <a:sym typeface="Raleway Medium"/>
                <a:hlinkClick r:id="rId8" tooltip="https://developer.spotify.com/documentation/web-api"/>
              </a:rPr>
              <a:t>https://developer.spotify.com/documentation/web-api</a:t>
            </a:r>
            <a:r>
              <a:rPr lang="en-US" sz="2499">
                <a:solidFill>
                  <a:srgbClr val="000000"/>
                </a:solidFill>
                <a:latin typeface="Raleway Medium"/>
                <a:ea typeface="Raleway Medium"/>
                <a:cs typeface="Raleway Medium"/>
                <a:sym typeface="Raleway Medium"/>
              </a:rPr>
              <a:t>  </a:t>
            </a:r>
          </a:p>
          <a:p>
            <a:pPr marL="539746" lvl="1" indent="-269873" algn="just">
              <a:lnSpc>
                <a:spcPts val="3824"/>
              </a:lnSpc>
              <a:buFont typeface="Arial"/>
              <a:buChar char="•"/>
            </a:pPr>
            <a:r>
              <a:rPr lang="en-US" sz="2499">
                <a:solidFill>
                  <a:srgbClr val="000000"/>
                </a:solidFill>
                <a:latin typeface="Raleway Bold"/>
                <a:ea typeface="Raleway Bold"/>
                <a:cs typeface="Raleway Bold"/>
                <a:sym typeface="Raleway Bold"/>
              </a:rPr>
              <a:t>Ukuran</a:t>
            </a:r>
            <a:r>
              <a:rPr lang="en-US" sz="2499">
                <a:solidFill>
                  <a:srgbClr val="000000"/>
                </a:solidFill>
                <a:latin typeface="Raleway Medium"/>
                <a:ea typeface="Raleway Medium"/>
                <a:cs typeface="Raleway Medium"/>
                <a:sym typeface="Raleway Medium"/>
              </a:rPr>
              <a:t>: Dataset ini terdiri dari ribuan entri lagu yang mencakup metadata seperti nama lagu, artis, album, durasi, popularitas, serta berbagai fitur lainnya. </a:t>
            </a:r>
          </a:p>
          <a:p>
            <a:pPr marL="539746" lvl="1" indent="-269873" algn="just">
              <a:lnSpc>
                <a:spcPts val="3424"/>
              </a:lnSpc>
              <a:buFont typeface="Arial"/>
              <a:buChar char="•"/>
            </a:pPr>
            <a:r>
              <a:rPr lang="en-US" sz="2499">
                <a:solidFill>
                  <a:srgbClr val="000000"/>
                </a:solidFill>
                <a:latin typeface="Raleway Bold"/>
                <a:ea typeface="Raleway Bold"/>
                <a:cs typeface="Raleway Bold"/>
                <a:sym typeface="Raleway Bold"/>
              </a:rPr>
              <a:t>Karakteristik</a:t>
            </a:r>
            <a:r>
              <a:rPr lang="en-US" sz="2499">
                <a:solidFill>
                  <a:srgbClr val="000000"/>
                </a:solidFill>
                <a:latin typeface="Raleway Medium"/>
                <a:ea typeface="Raleway Medium"/>
                <a:cs typeface="Raleway Medium"/>
                <a:sym typeface="Raleway Medium"/>
              </a:rPr>
              <a:t>: Setiap entri dalam dataset mencakup informasi lengkap tentang lagu dan fitur yang lainnya, yang memungkinkan analisis mendalam tentang tren musik </a:t>
            </a:r>
          </a:p>
          <a:p>
            <a:pPr algn="just">
              <a:lnSpc>
                <a:spcPts val="3499"/>
              </a:lnSpc>
              <a:spcBef>
                <a:spcPct val="0"/>
              </a:spcBef>
            </a:pPr>
            <a:endParaRPr lang="en-US" sz="2499">
              <a:solidFill>
                <a:srgbClr val="000000"/>
              </a:solidFill>
              <a:latin typeface="Raleway Medium"/>
              <a:ea typeface="Raleway Medium"/>
              <a:cs typeface="Raleway Medium"/>
              <a:sym typeface="Raleway Medium"/>
            </a:endParaRPr>
          </a:p>
        </p:txBody>
      </p:sp>
      <p:sp>
        <p:nvSpPr>
          <p:cNvPr id="9" name="Freeform 9"/>
          <p:cNvSpPr/>
          <p:nvPr/>
        </p:nvSpPr>
        <p:spPr>
          <a:xfrm>
            <a:off x="11622060" y="1605694"/>
            <a:ext cx="2587021" cy="2587021"/>
          </a:xfrm>
          <a:custGeom>
            <a:avLst/>
            <a:gdLst/>
            <a:ahLst/>
            <a:cxnLst/>
            <a:rect l="l" t="t" r="r" b="b"/>
            <a:pathLst>
              <a:path w="2587021" h="2587021">
                <a:moveTo>
                  <a:pt x="0" y="0"/>
                </a:moveTo>
                <a:lnTo>
                  <a:pt x="2587021" y="0"/>
                </a:lnTo>
                <a:lnTo>
                  <a:pt x="2587021" y="2587021"/>
                </a:lnTo>
                <a:lnTo>
                  <a:pt x="0" y="2587021"/>
                </a:lnTo>
                <a:lnTo>
                  <a:pt x="0" y="0"/>
                </a:lnTo>
                <a:close/>
              </a:path>
            </a:pathLst>
          </a:custGeom>
          <a:blipFill>
            <a:blip r:embed="rId9"/>
            <a:stretch>
              <a:fillRect/>
            </a:stretch>
          </a:blipFill>
        </p:spPr>
      </p:sp>
      <p:sp>
        <p:nvSpPr>
          <p:cNvPr id="10" name="Freeform 10"/>
          <p:cNvSpPr/>
          <p:nvPr/>
        </p:nvSpPr>
        <p:spPr>
          <a:xfrm>
            <a:off x="12915570" y="2771014"/>
            <a:ext cx="4744972" cy="4744972"/>
          </a:xfrm>
          <a:custGeom>
            <a:avLst/>
            <a:gdLst/>
            <a:ahLst/>
            <a:cxnLst/>
            <a:rect l="l" t="t" r="r" b="b"/>
            <a:pathLst>
              <a:path w="4744972" h="4744972">
                <a:moveTo>
                  <a:pt x="0" y="0"/>
                </a:moveTo>
                <a:lnTo>
                  <a:pt x="4744972" y="0"/>
                </a:lnTo>
                <a:lnTo>
                  <a:pt x="4744972" y="4744972"/>
                </a:lnTo>
                <a:lnTo>
                  <a:pt x="0" y="4744972"/>
                </a:lnTo>
                <a:lnTo>
                  <a:pt x="0" y="0"/>
                </a:lnTo>
                <a:close/>
              </a:path>
            </a:pathLst>
          </a:custGeom>
          <a:blipFill>
            <a:blip r:embed="rId9"/>
            <a:stretch>
              <a:fillRect/>
            </a:stretch>
          </a:blipFill>
        </p:spPr>
      </p:sp>
      <p:sp>
        <p:nvSpPr>
          <p:cNvPr id="11" name="Freeform 11"/>
          <p:cNvSpPr/>
          <p:nvPr/>
        </p:nvSpPr>
        <p:spPr>
          <a:xfrm rot="9217472">
            <a:off x="12493186" y="8154539"/>
            <a:ext cx="7315200" cy="2646772"/>
          </a:xfrm>
          <a:custGeom>
            <a:avLst/>
            <a:gdLst/>
            <a:ahLst/>
            <a:cxnLst/>
            <a:rect l="l" t="t" r="r" b="b"/>
            <a:pathLst>
              <a:path w="7315200" h="2646772">
                <a:moveTo>
                  <a:pt x="0" y="0"/>
                </a:moveTo>
                <a:lnTo>
                  <a:pt x="7315200" y="0"/>
                </a:lnTo>
                <a:lnTo>
                  <a:pt x="7315200" y="2646772"/>
                </a:lnTo>
                <a:lnTo>
                  <a:pt x="0" y="2646772"/>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3790978" y="-4114800"/>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sp>
        <p:nvSpPr>
          <p:cNvPr id="4" name="Freeform 4"/>
          <p:cNvSpPr/>
          <p:nvPr/>
        </p:nvSpPr>
        <p:spPr>
          <a:xfrm>
            <a:off x="1223617" y="742665"/>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3694810" y="9369243"/>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6" name="Group 6"/>
          <p:cNvGrpSpPr/>
          <p:nvPr/>
        </p:nvGrpSpPr>
        <p:grpSpPr>
          <a:xfrm>
            <a:off x="8854657" y="3528974"/>
            <a:ext cx="222827" cy="22282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8854657" y="5681387"/>
            <a:ext cx="222827" cy="222827"/>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223617" y="1457610"/>
            <a:ext cx="7355471" cy="3958572"/>
          </a:xfrm>
          <a:prstGeom prst="rect">
            <a:avLst/>
          </a:prstGeom>
        </p:spPr>
        <p:txBody>
          <a:bodyPr lIns="0" tIns="0" rIns="0" bIns="0" rtlCol="0" anchor="t">
            <a:spAutoFit/>
          </a:bodyPr>
          <a:lstStyle/>
          <a:p>
            <a:pPr algn="l">
              <a:lnSpc>
                <a:spcPts val="10289"/>
              </a:lnSpc>
            </a:pPr>
            <a:r>
              <a:rPr lang="en-US" sz="9799">
                <a:solidFill>
                  <a:srgbClr val="1F2374"/>
                </a:solidFill>
                <a:latin typeface="Anton"/>
                <a:ea typeface="Anton"/>
                <a:cs typeface="Anton"/>
                <a:sym typeface="Anton"/>
              </a:rPr>
              <a:t>PRA PEMROSESAN DATA</a:t>
            </a:r>
          </a:p>
        </p:txBody>
      </p:sp>
      <p:sp>
        <p:nvSpPr>
          <p:cNvPr id="13" name="TextBox 13"/>
          <p:cNvSpPr txBox="1"/>
          <p:nvPr/>
        </p:nvSpPr>
        <p:spPr>
          <a:xfrm>
            <a:off x="1951332" y="823277"/>
            <a:ext cx="2772175" cy="37274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Montserrat Bold"/>
                <a:ea typeface="Montserrat Bold"/>
                <a:cs typeface="Montserrat Bold"/>
                <a:sym typeface="Montserrat Bold"/>
              </a:rPr>
              <a:t>Rekayasa Fitur</a:t>
            </a:r>
          </a:p>
        </p:txBody>
      </p:sp>
      <p:sp>
        <p:nvSpPr>
          <p:cNvPr id="14" name="TextBox 14"/>
          <p:cNvSpPr txBox="1"/>
          <p:nvPr/>
        </p:nvSpPr>
        <p:spPr>
          <a:xfrm>
            <a:off x="9530547" y="3986183"/>
            <a:ext cx="7920383" cy="86995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Menggunakan Spotify API untuk mengumpulkan data lagu, album, artis, dan lainnya. </a:t>
            </a:r>
          </a:p>
        </p:txBody>
      </p:sp>
      <p:sp>
        <p:nvSpPr>
          <p:cNvPr id="15" name="TextBox 15"/>
          <p:cNvSpPr txBox="1"/>
          <p:nvPr/>
        </p:nvSpPr>
        <p:spPr>
          <a:xfrm>
            <a:off x="9530547" y="3383209"/>
            <a:ext cx="3822796" cy="431800"/>
          </a:xfrm>
          <a:prstGeom prst="rect">
            <a:avLst/>
          </a:prstGeom>
        </p:spPr>
        <p:txBody>
          <a:bodyPr lIns="0" tIns="0" rIns="0" bIns="0" rtlCol="0" anchor="t">
            <a:spAutoFit/>
          </a:bodyPr>
          <a:lstStyle/>
          <a:p>
            <a:pPr algn="l">
              <a:lnSpc>
                <a:spcPts val="3499"/>
              </a:lnSpc>
              <a:spcBef>
                <a:spcPct val="0"/>
              </a:spcBef>
            </a:pPr>
            <a:r>
              <a:rPr lang="en-US" sz="2499">
                <a:solidFill>
                  <a:srgbClr val="1F2374"/>
                </a:solidFill>
                <a:latin typeface="Raleway Heavy"/>
                <a:ea typeface="Raleway Heavy"/>
                <a:cs typeface="Raleway Heavy"/>
                <a:sym typeface="Raleway Heavy"/>
              </a:rPr>
              <a:t>PENGUMPULAN DATA</a:t>
            </a:r>
          </a:p>
        </p:txBody>
      </p:sp>
      <p:sp>
        <p:nvSpPr>
          <p:cNvPr id="16" name="TextBox 16"/>
          <p:cNvSpPr txBox="1"/>
          <p:nvPr/>
        </p:nvSpPr>
        <p:spPr>
          <a:xfrm>
            <a:off x="9530547" y="6083905"/>
            <a:ext cx="7920383" cy="13081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Menghapus entri yang duplikat, mengatasi nilai yang hilang (missing values), dan menangani inkonsistensi dalam data.</a:t>
            </a:r>
          </a:p>
        </p:txBody>
      </p:sp>
      <p:sp>
        <p:nvSpPr>
          <p:cNvPr id="17" name="TextBox 17"/>
          <p:cNvSpPr txBox="1"/>
          <p:nvPr/>
        </p:nvSpPr>
        <p:spPr>
          <a:xfrm>
            <a:off x="9530547" y="5548325"/>
            <a:ext cx="5921970" cy="431800"/>
          </a:xfrm>
          <a:prstGeom prst="rect">
            <a:avLst/>
          </a:prstGeom>
        </p:spPr>
        <p:txBody>
          <a:bodyPr lIns="0" tIns="0" rIns="0" bIns="0" rtlCol="0" anchor="t">
            <a:spAutoFit/>
          </a:bodyPr>
          <a:lstStyle/>
          <a:p>
            <a:pPr algn="l">
              <a:lnSpc>
                <a:spcPts val="3499"/>
              </a:lnSpc>
              <a:spcBef>
                <a:spcPct val="0"/>
              </a:spcBef>
            </a:pPr>
            <a:r>
              <a:rPr lang="en-US" sz="2499">
                <a:solidFill>
                  <a:srgbClr val="1F2374"/>
                </a:solidFill>
                <a:latin typeface="Raleway Heavy"/>
                <a:ea typeface="Raleway Heavy"/>
                <a:cs typeface="Raleway Heavy"/>
                <a:sym typeface="Raleway Heavy"/>
              </a:rPr>
              <a:t>PEMBERSIHAN DATA</a:t>
            </a:r>
          </a:p>
        </p:txBody>
      </p:sp>
      <p:sp>
        <p:nvSpPr>
          <p:cNvPr id="18" name="Freeform 18"/>
          <p:cNvSpPr/>
          <p:nvPr/>
        </p:nvSpPr>
        <p:spPr>
          <a:xfrm>
            <a:off x="14504450" y="-416385"/>
            <a:ext cx="7315200" cy="2646772"/>
          </a:xfrm>
          <a:custGeom>
            <a:avLst/>
            <a:gdLst/>
            <a:ahLst/>
            <a:cxnLst/>
            <a:rect l="l" t="t" r="r" b="b"/>
            <a:pathLst>
              <a:path w="7315200" h="2646772">
                <a:moveTo>
                  <a:pt x="0" y="0"/>
                </a:moveTo>
                <a:lnTo>
                  <a:pt x="7315200" y="0"/>
                </a:lnTo>
                <a:lnTo>
                  <a:pt x="7315200" y="2646772"/>
                </a:lnTo>
                <a:lnTo>
                  <a:pt x="0" y="264677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9" name="TextBox 19"/>
          <p:cNvSpPr txBox="1"/>
          <p:nvPr/>
        </p:nvSpPr>
        <p:spPr>
          <a:xfrm>
            <a:off x="1223617" y="5587048"/>
            <a:ext cx="7355471" cy="2184400"/>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Raleway Medium"/>
                <a:ea typeface="Raleway Medium"/>
                <a:cs typeface="Raleway Medium"/>
                <a:sym typeface="Raleway Medium"/>
              </a:rPr>
              <a:t>Pra-pemrosesan data adalah langkah penting untuk memastikan bahwa data yang akan dianalisis adalah bersih dan siap digunakan. Langkah-langkah pra-pemrosesan yang dilakukan meliputi: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descr="blurred gradient shape"/>
          <p:cNvSpPr/>
          <p:nvPr/>
        </p:nvSpPr>
        <p:spPr>
          <a:xfrm>
            <a:off x="-4005199" y="5842629"/>
            <a:ext cx="9639356" cy="8229600"/>
          </a:xfrm>
          <a:custGeom>
            <a:avLst/>
            <a:gdLst/>
            <a:ahLst/>
            <a:cxnLst/>
            <a:rect l="l" t="t" r="r" b="b"/>
            <a:pathLst>
              <a:path w="9639356" h="8229600">
                <a:moveTo>
                  <a:pt x="0" y="0"/>
                </a:moveTo>
                <a:lnTo>
                  <a:pt x="9639356" y="0"/>
                </a:lnTo>
                <a:lnTo>
                  <a:pt x="9639356" y="8229600"/>
                </a:lnTo>
                <a:lnTo>
                  <a:pt x="0" y="8229600"/>
                </a:lnTo>
                <a:lnTo>
                  <a:pt x="0" y="0"/>
                </a:lnTo>
                <a:close/>
              </a:path>
            </a:pathLst>
          </a:custGeom>
          <a:blipFill>
            <a:blip r:embed="rId3">
              <a:alphaModFix amt="46000"/>
            </a:blip>
            <a:stretch>
              <a:fillRect/>
            </a:stretch>
          </a:blipFill>
        </p:spPr>
      </p:sp>
      <p:sp>
        <p:nvSpPr>
          <p:cNvPr id="4" name="Freeform 4" descr="Arrow button icon"/>
          <p:cNvSpPr/>
          <p:nvPr/>
        </p:nvSpPr>
        <p:spPr>
          <a:xfrm>
            <a:off x="16764729" y="9767548"/>
            <a:ext cx="663074" cy="379761"/>
          </a:xfrm>
          <a:custGeom>
            <a:avLst/>
            <a:gdLst/>
            <a:ahLst/>
            <a:cxnLst/>
            <a:rect l="l" t="t" r="r" b="b"/>
            <a:pathLst>
              <a:path w="663074" h="379761">
                <a:moveTo>
                  <a:pt x="0" y="0"/>
                </a:moveTo>
                <a:lnTo>
                  <a:pt x="663074" y="0"/>
                </a:lnTo>
                <a:lnTo>
                  <a:pt x="663074" y="379761"/>
                </a:lnTo>
                <a:lnTo>
                  <a:pt x="0" y="3797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descr="blurred gradient shape"/>
          <p:cNvSpPr/>
          <p:nvPr/>
        </p:nvSpPr>
        <p:spPr>
          <a:xfrm>
            <a:off x="12755863" y="-3661170"/>
            <a:ext cx="9639356" cy="8229600"/>
          </a:xfrm>
          <a:custGeom>
            <a:avLst/>
            <a:gdLst/>
            <a:ahLst/>
            <a:cxnLst/>
            <a:rect l="l" t="t" r="r" b="b"/>
            <a:pathLst>
              <a:path w="9639356" h="8229600">
                <a:moveTo>
                  <a:pt x="0" y="0"/>
                </a:moveTo>
                <a:lnTo>
                  <a:pt x="9639355" y="0"/>
                </a:lnTo>
                <a:lnTo>
                  <a:pt x="9639355" y="8229600"/>
                </a:lnTo>
                <a:lnTo>
                  <a:pt x="0" y="8229600"/>
                </a:lnTo>
                <a:lnTo>
                  <a:pt x="0" y="0"/>
                </a:lnTo>
                <a:close/>
              </a:path>
            </a:pathLst>
          </a:custGeom>
          <a:blipFill>
            <a:blip r:embed="rId3">
              <a:alphaModFix amt="46000"/>
            </a:blip>
            <a:stretch>
              <a:fillRect/>
            </a:stretch>
          </a:blipFill>
        </p:spPr>
      </p:sp>
      <p:sp>
        <p:nvSpPr>
          <p:cNvPr id="6" name="TextBox 6"/>
          <p:cNvSpPr txBox="1"/>
          <p:nvPr/>
        </p:nvSpPr>
        <p:spPr>
          <a:xfrm>
            <a:off x="6407429" y="2162731"/>
            <a:ext cx="8268023" cy="1046798"/>
          </a:xfrm>
          <a:prstGeom prst="rect">
            <a:avLst/>
          </a:prstGeom>
        </p:spPr>
        <p:txBody>
          <a:bodyPr lIns="0" tIns="0" rIns="0" bIns="0" rtlCol="0" anchor="t">
            <a:spAutoFit/>
          </a:bodyPr>
          <a:lstStyle/>
          <a:p>
            <a:pPr marL="0" lvl="0" indent="0" algn="l">
              <a:lnSpc>
                <a:spcPts val="7627"/>
              </a:lnSpc>
              <a:spcBef>
                <a:spcPct val="0"/>
              </a:spcBef>
            </a:pPr>
            <a:r>
              <a:rPr lang="en-US" sz="8475">
                <a:solidFill>
                  <a:srgbClr val="1F2374"/>
                </a:solidFill>
                <a:latin typeface="Anton"/>
                <a:ea typeface="Anton"/>
                <a:cs typeface="Anton"/>
                <a:sym typeface="Anton"/>
              </a:rPr>
              <a:t>HASIL PEMBAHASAN</a:t>
            </a:r>
          </a:p>
        </p:txBody>
      </p:sp>
      <p:sp>
        <p:nvSpPr>
          <p:cNvPr id="7" name="TextBox 7"/>
          <p:cNvSpPr txBox="1"/>
          <p:nvPr/>
        </p:nvSpPr>
        <p:spPr>
          <a:xfrm>
            <a:off x="6407429" y="3496903"/>
            <a:ext cx="11984092" cy="4847481"/>
          </a:xfrm>
          <a:prstGeom prst="rect">
            <a:avLst/>
          </a:prstGeom>
        </p:spPr>
        <p:txBody>
          <a:bodyPr lIns="0" tIns="0" rIns="0" bIns="0" rtlCol="0" anchor="t">
            <a:spAutoFit/>
          </a:bodyPr>
          <a:lstStyle/>
          <a:p>
            <a:pPr algn="l">
              <a:lnSpc>
                <a:spcPts val="2658"/>
              </a:lnSpc>
            </a:pPr>
            <a:r>
              <a:rPr lang="en-US" sz="2311" dirty="0">
                <a:solidFill>
                  <a:srgbClr val="000000"/>
                </a:solidFill>
                <a:latin typeface="Montserrat"/>
                <a:ea typeface="Montserrat"/>
                <a:cs typeface="Montserrat"/>
                <a:sym typeface="Montserrat"/>
              </a:rPr>
              <a:t>Bagian </a:t>
            </a:r>
            <a:r>
              <a:rPr lang="en-US" sz="2311" dirty="0" err="1">
                <a:solidFill>
                  <a:srgbClr val="000000"/>
                </a:solidFill>
                <a:latin typeface="Montserrat"/>
                <a:ea typeface="Montserrat"/>
                <a:cs typeface="Montserrat"/>
                <a:sym typeface="Montserrat"/>
              </a:rPr>
              <a:t>ini</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menyajikan</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hasil</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evaluasi</a:t>
            </a:r>
            <a:r>
              <a:rPr lang="en-US" sz="2311" dirty="0">
                <a:solidFill>
                  <a:srgbClr val="000000"/>
                </a:solidFill>
                <a:latin typeface="Montserrat"/>
                <a:ea typeface="Montserrat"/>
                <a:cs typeface="Montserrat"/>
                <a:sym typeface="Montserrat"/>
              </a:rPr>
              <a:t> model yang </a:t>
            </a:r>
            <a:r>
              <a:rPr lang="en-US" sz="2311" dirty="0" err="1">
                <a:solidFill>
                  <a:srgbClr val="000000"/>
                </a:solidFill>
                <a:latin typeface="Montserrat"/>
                <a:ea typeface="Montserrat"/>
                <a:cs typeface="Montserrat"/>
                <a:sym typeface="Montserrat"/>
              </a:rPr>
              <a:t>telah</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diterapkan</a:t>
            </a:r>
            <a:r>
              <a:rPr lang="en-US" sz="2311" dirty="0">
                <a:solidFill>
                  <a:srgbClr val="000000"/>
                </a:solidFill>
                <a:latin typeface="Montserrat"/>
                <a:ea typeface="Montserrat"/>
                <a:cs typeface="Montserrat"/>
                <a:sym typeface="Montserrat"/>
              </a:rPr>
              <a:t> pada dataset Spotify </a:t>
            </a:r>
            <a:r>
              <a:rPr lang="en-US" sz="2311" dirty="0" err="1">
                <a:solidFill>
                  <a:srgbClr val="000000"/>
                </a:solidFill>
                <a:latin typeface="Montserrat"/>
                <a:ea typeface="Montserrat"/>
                <a:cs typeface="Montserrat"/>
                <a:sym typeface="Montserrat"/>
              </a:rPr>
              <a:t>sebagai</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berikut</a:t>
            </a:r>
            <a:r>
              <a:rPr lang="en-US" sz="2311" dirty="0">
                <a:solidFill>
                  <a:srgbClr val="000000"/>
                </a:solidFill>
                <a:latin typeface="Montserrat"/>
                <a:ea typeface="Montserrat"/>
                <a:cs typeface="Montserrat"/>
                <a:sym typeface="Montserrat"/>
              </a:rPr>
              <a:t> :</a:t>
            </a:r>
          </a:p>
          <a:p>
            <a:pPr algn="l">
              <a:lnSpc>
                <a:spcPts val="2658"/>
              </a:lnSpc>
            </a:pPr>
            <a:endParaRPr lang="en-US" sz="2311" dirty="0">
              <a:solidFill>
                <a:srgbClr val="000000"/>
              </a:solidFill>
              <a:latin typeface="Montserrat"/>
              <a:ea typeface="Montserrat"/>
              <a:cs typeface="Montserrat"/>
              <a:sym typeface="Montserrat"/>
            </a:endParaRPr>
          </a:p>
          <a:p>
            <a:pPr marL="499024" lvl="1" indent="-249512" algn="l">
              <a:lnSpc>
                <a:spcPts val="2658"/>
              </a:lnSpc>
              <a:buFont typeface="Arial"/>
              <a:buChar char="•"/>
            </a:pPr>
            <a:r>
              <a:rPr lang="en-US" sz="2311" dirty="0">
                <a:solidFill>
                  <a:srgbClr val="000000"/>
                </a:solidFill>
                <a:latin typeface="Montserrat Bold"/>
                <a:ea typeface="Montserrat Bold"/>
                <a:cs typeface="Montserrat Bold"/>
                <a:sym typeface="Montserrat Bold"/>
              </a:rPr>
              <a:t>LAGU YANG SEDANG TREN</a:t>
            </a:r>
          </a:p>
          <a:p>
            <a:pPr algn="l">
              <a:lnSpc>
                <a:spcPts val="3559"/>
              </a:lnSpc>
            </a:pPr>
            <a:r>
              <a:rPr lang="en-US" sz="2311" dirty="0">
                <a:solidFill>
                  <a:srgbClr val="000000"/>
                </a:solidFill>
                <a:latin typeface="Montserrat Bold"/>
                <a:ea typeface="Montserrat Bold"/>
                <a:cs typeface="Montserrat Bold"/>
                <a:sym typeface="Montserrat Bold"/>
              </a:rPr>
              <a:t>      </a:t>
            </a:r>
            <a:r>
              <a:rPr lang="en-US" sz="2311" dirty="0" err="1">
                <a:solidFill>
                  <a:srgbClr val="000000"/>
                </a:solidFill>
                <a:latin typeface="Montserrat"/>
                <a:ea typeface="Montserrat"/>
                <a:cs typeface="Montserrat"/>
                <a:sym typeface="Montserrat"/>
              </a:rPr>
              <a:t>Lagu</a:t>
            </a:r>
            <a:r>
              <a:rPr lang="en-US" sz="2311" dirty="0">
                <a:solidFill>
                  <a:srgbClr val="000000"/>
                </a:solidFill>
                <a:latin typeface="Montserrat"/>
                <a:ea typeface="Montserrat"/>
                <a:cs typeface="Montserrat"/>
                <a:sym typeface="Montserrat"/>
              </a:rPr>
              <a:t> yang </a:t>
            </a:r>
            <a:r>
              <a:rPr lang="en-US" sz="2311" dirty="0" err="1">
                <a:solidFill>
                  <a:srgbClr val="000000"/>
                </a:solidFill>
                <a:latin typeface="Montserrat"/>
                <a:ea typeface="Montserrat"/>
                <a:cs typeface="Montserrat"/>
                <a:sym typeface="Montserrat"/>
              </a:rPr>
              <a:t>sedang</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sering</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diputar</a:t>
            </a:r>
            <a:r>
              <a:rPr lang="en-US" sz="2311" dirty="0">
                <a:solidFill>
                  <a:srgbClr val="000000"/>
                </a:solidFill>
                <a:latin typeface="Montserrat"/>
                <a:ea typeface="Montserrat"/>
                <a:cs typeface="Montserrat"/>
                <a:sym typeface="Montserrat"/>
              </a:rPr>
              <a:t> di </a:t>
            </a:r>
            <a:r>
              <a:rPr lang="en-US" sz="2311" dirty="0" err="1">
                <a:solidFill>
                  <a:srgbClr val="000000"/>
                </a:solidFill>
                <a:latin typeface="Montserrat"/>
                <a:ea typeface="Montserrat"/>
                <a:cs typeface="Montserrat"/>
                <a:sym typeface="Montserrat"/>
              </a:rPr>
              <a:t>spotify</a:t>
            </a:r>
            <a:endParaRPr lang="en-US" sz="2311" dirty="0">
              <a:solidFill>
                <a:srgbClr val="000000"/>
              </a:solidFill>
              <a:latin typeface="Montserrat"/>
              <a:ea typeface="Montserrat"/>
              <a:cs typeface="Montserrat"/>
              <a:sym typeface="Montserrat"/>
            </a:endParaRPr>
          </a:p>
          <a:p>
            <a:pPr algn="l">
              <a:lnSpc>
                <a:spcPts val="2658"/>
              </a:lnSpc>
            </a:pPr>
            <a:r>
              <a:rPr lang="en-US" sz="2311" dirty="0">
                <a:solidFill>
                  <a:srgbClr val="000000"/>
                </a:solidFill>
                <a:latin typeface="Montserrat Bold"/>
                <a:ea typeface="Montserrat Bold"/>
                <a:cs typeface="Montserrat Bold"/>
                <a:sym typeface="Montserrat Bold"/>
              </a:rPr>
              <a:t>      </a:t>
            </a:r>
          </a:p>
          <a:p>
            <a:pPr marL="499024" lvl="1" indent="-249512" algn="l">
              <a:lnSpc>
                <a:spcPts val="2658"/>
              </a:lnSpc>
              <a:buFont typeface="Arial"/>
              <a:buChar char="•"/>
            </a:pPr>
            <a:r>
              <a:rPr lang="en-US" sz="2311" dirty="0">
                <a:solidFill>
                  <a:srgbClr val="000000"/>
                </a:solidFill>
                <a:latin typeface="Montserrat Bold"/>
                <a:ea typeface="Montserrat Bold"/>
                <a:cs typeface="Montserrat Bold"/>
                <a:sym typeface="Montserrat Bold"/>
              </a:rPr>
              <a:t>ARTIS YANG SEDANGG POPULER</a:t>
            </a:r>
          </a:p>
          <a:p>
            <a:pPr algn="l">
              <a:lnSpc>
                <a:spcPts val="3536"/>
              </a:lnSpc>
            </a:pPr>
            <a:r>
              <a:rPr lang="en-US" sz="2311" dirty="0">
                <a:solidFill>
                  <a:srgbClr val="000000"/>
                </a:solidFill>
                <a:latin typeface="Montserrat Bold"/>
                <a:ea typeface="Montserrat Bold"/>
                <a:cs typeface="Montserrat Bold"/>
                <a:sym typeface="Montserrat Bold"/>
              </a:rPr>
              <a:t>      </a:t>
            </a:r>
            <a:r>
              <a:rPr lang="en-US" sz="2311" dirty="0">
                <a:solidFill>
                  <a:srgbClr val="000000"/>
                </a:solidFill>
                <a:latin typeface="Montserrat"/>
                <a:ea typeface="Montserrat"/>
                <a:cs typeface="Montserrat"/>
                <a:sym typeface="Montserrat"/>
              </a:rPr>
              <a:t>Artis yang </a:t>
            </a:r>
            <a:r>
              <a:rPr lang="en-US" sz="2311" dirty="0" err="1">
                <a:solidFill>
                  <a:srgbClr val="000000"/>
                </a:solidFill>
                <a:latin typeface="Montserrat"/>
                <a:ea typeface="Montserrat"/>
                <a:cs typeface="Montserrat"/>
                <a:sym typeface="Montserrat"/>
              </a:rPr>
              <a:t>sedang</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memiliki</a:t>
            </a:r>
            <a:r>
              <a:rPr lang="en-US" sz="2311" dirty="0">
                <a:solidFill>
                  <a:srgbClr val="000000"/>
                </a:solidFill>
                <a:latin typeface="Montserrat"/>
                <a:ea typeface="Montserrat"/>
                <a:cs typeface="Montserrat"/>
                <a:sym typeface="Montserrat"/>
              </a:rPr>
              <a:t> </a:t>
            </a:r>
            <a:r>
              <a:rPr lang="en-US" sz="2311" dirty="0">
                <a:solidFill>
                  <a:srgbClr val="000000"/>
                </a:solidFill>
                <a:latin typeface="Montserrat Italics"/>
                <a:ea typeface="Montserrat Italics"/>
                <a:cs typeface="Montserrat Italics"/>
                <a:sym typeface="Montserrat Italics"/>
              </a:rPr>
              <a:t>Monthly Listener </a:t>
            </a:r>
            <a:r>
              <a:rPr lang="en-US" sz="2311" dirty="0" err="1">
                <a:solidFill>
                  <a:srgbClr val="000000"/>
                </a:solidFill>
                <a:latin typeface="Montserrat"/>
                <a:ea typeface="Montserrat"/>
                <a:cs typeface="Montserrat"/>
                <a:sym typeface="Montserrat"/>
              </a:rPr>
              <a:t>Terbanyak</a:t>
            </a:r>
            <a:endParaRPr lang="en-US" sz="2311" dirty="0">
              <a:solidFill>
                <a:srgbClr val="000000"/>
              </a:solidFill>
              <a:latin typeface="Montserrat"/>
              <a:ea typeface="Montserrat"/>
              <a:cs typeface="Montserrat"/>
              <a:sym typeface="Montserrat"/>
            </a:endParaRPr>
          </a:p>
          <a:p>
            <a:pPr algn="l">
              <a:lnSpc>
                <a:spcPts val="2658"/>
              </a:lnSpc>
            </a:pPr>
            <a:endParaRPr lang="en-US" sz="2311" dirty="0">
              <a:solidFill>
                <a:srgbClr val="000000"/>
              </a:solidFill>
              <a:latin typeface="Montserrat"/>
              <a:ea typeface="Montserrat"/>
              <a:cs typeface="Montserrat"/>
              <a:sym typeface="Montserrat"/>
            </a:endParaRPr>
          </a:p>
          <a:p>
            <a:pPr marL="499024" lvl="1" indent="-249512" algn="l">
              <a:lnSpc>
                <a:spcPts val="2658"/>
              </a:lnSpc>
              <a:buFont typeface="Arial"/>
              <a:buChar char="•"/>
            </a:pPr>
            <a:r>
              <a:rPr lang="en-US" sz="2311" dirty="0">
                <a:solidFill>
                  <a:srgbClr val="000000"/>
                </a:solidFill>
                <a:latin typeface="Montserrat Bold"/>
                <a:ea typeface="Montserrat Bold"/>
                <a:cs typeface="Montserrat Bold"/>
                <a:sym typeface="Montserrat Bold"/>
              </a:rPr>
              <a:t>PREVIEW MUSIK TOP 1</a:t>
            </a:r>
          </a:p>
          <a:p>
            <a:pPr algn="l">
              <a:lnSpc>
                <a:spcPts val="3744"/>
              </a:lnSpc>
            </a:pPr>
            <a:r>
              <a:rPr lang="en-US" sz="2311" dirty="0">
                <a:solidFill>
                  <a:srgbClr val="000000"/>
                </a:solidFill>
                <a:latin typeface="Montserrat Bold"/>
                <a:ea typeface="Montserrat Bold"/>
                <a:cs typeface="Montserrat Bold"/>
                <a:sym typeface="Montserrat Bold"/>
              </a:rPr>
              <a:t>      </a:t>
            </a:r>
            <a:r>
              <a:rPr lang="en-US" sz="2311" dirty="0">
                <a:solidFill>
                  <a:srgbClr val="000000"/>
                </a:solidFill>
                <a:latin typeface="Montserrat"/>
                <a:ea typeface="Montserrat"/>
                <a:cs typeface="Montserrat"/>
                <a:sym typeface="Montserrat"/>
              </a:rPr>
              <a:t>Preview </a:t>
            </a:r>
            <a:r>
              <a:rPr lang="en-US" sz="2311" dirty="0" err="1">
                <a:solidFill>
                  <a:srgbClr val="000000"/>
                </a:solidFill>
                <a:latin typeface="Montserrat"/>
                <a:ea typeface="Montserrat"/>
                <a:cs typeface="Montserrat"/>
                <a:sym typeface="Montserrat"/>
              </a:rPr>
              <a:t>musik</a:t>
            </a:r>
            <a:r>
              <a:rPr lang="en-US" sz="2311" dirty="0">
                <a:solidFill>
                  <a:srgbClr val="000000"/>
                </a:solidFill>
                <a:latin typeface="Montserrat"/>
                <a:ea typeface="Montserrat"/>
                <a:cs typeface="Montserrat"/>
                <a:sym typeface="Montserrat"/>
              </a:rPr>
              <a:t> yang </a:t>
            </a:r>
            <a:r>
              <a:rPr lang="en-US" sz="2311" dirty="0" err="1">
                <a:solidFill>
                  <a:srgbClr val="000000"/>
                </a:solidFill>
                <a:latin typeface="Montserrat"/>
                <a:ea typeface="Montserrat"/>
                <a:cs typeface="Montserrat"/>
                <a:sym typeface="Montserrat"/>
              </a:rPr>
              <a:t>sedang</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menduduki</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peringkat</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satu</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beserta</a:t>
            </a:r>
            <a:r>
              <a:rPr lang="en-US" sz="2311" dirty="0">
                <a:solidFill>
                  <a:srgbClr val="000000"/>
                </a:solidFill>
                <a:latin typeface="Montserrat"/>
                <a:ea typeface="Montserrat"/>
                <a:cs typeface="Montserrat"/>
                <a:sym typeface="Montserrat"/>
              </a:rPr>
              <a:t> </a:t>
            </a:r>
            <a:r>
              <a:rPr lang="en-US" sz="2311" dirty="0" err="1">
                <a:solidFill>
                  <a:srgbClr val="000000"/>
                </a:solidFill>
                <a:latin typeface="Montserrat"/>
                <a:ea typeface="Montserrat"/>
                <a:cs typeface="Montserrat"/>
                <a:sym typeface="Montserrat"/>
              </a:rPr>
              <a:t>audionya</a:t>
            </a:r>
            <a:r>
              <a:rPr lang="en-US" sz="2311" dirty="0">
                <a:solidFill>
                  <a:srgbClr val="000000"/>
                </a:solidFill>
                <a:latin typeface="Montserrat"/>
                <a:ea typeface="Montserrat"/>
                <a:cs typeface="Montserrat"/>
                <a:sym typeface="Montserrat"/>
              </a:rPr>
              <a:t> </a:t>
            </a:r>
          </a:p>
          <a:p>
            <a:pPr algn="l">
              <a:lnSpc>
                <a:spcPts val="2658"/>
              </a:lnSpc>
            </a:pPr>
            <a:endParaRPr lang="en-US" sz="2311" dirty="0">
              <a:solidFill>
                <a:srgbClr val="000000"/>
              </a:solidFill>
              <a:latin typeface="Montserrat"/>
              <a:ea typeface="Montserrat"/>
              <a:cs typeface="Montserrat"/>
              <a:sym typeface="Montserrat"/>
            </a:endParaRPr>
          </a:p>
          <a:p>
            <a:pPr algn="l">
              <a:lnSpc>
                <a:spcPts val="2658"/>
              </a:lnSpc>
            </a:pPr>
            <a:endParaRPr lang="en-US" sz="2311" dirty="0">
              <a:solidFill>
                <a:srgbClr val="000000"/>
              </a:solidFill>
              <a:latin typeface="Montserrat"/>
              <a:ea typeface="Montserrat"/>
              <a:cs typeface="Montserrat"/>
              <a:sym typeface="Montserrat"/>
            </a:endParaRPr>
          </a:p>
        </p:txBody>
      </p:sp>
      <p:grpSp>
        <p:nvGrpSpPr>
          <p:cNvPr id="8" name="Group 8"/>
          <p:cNvGrpSpPr/>
          <p:nvPr/>
        </p:nvGrpSpPr>
        <p:grpSpPr>
          <a:xfrm>
            <a:off x="286538" y="348599"/>
            <a:ext cx="5860262" cy="9589801"/>
            <a:chOff x="0" y="0"/>
            <a:chExt cx="1543443" cy="2525709"/>
          </a:xfrm>
        </p:grpSpPr>
        <p:sp>
          <p:nvSpPr>
            <p:cNvPr id="9" name="Freeform 9"/>
            <p:cNvSpPr/>
            <p:nvPr/>
          </p:nvSpPr>
          <p:spPr>
            <a:xfrm>
              <a:off x="0" y="0"/>
              <a:ext cx="1543443" cy="2525709"/>
            </a:xfrm>
            <a:custGeom>
              <a:avLst/>
              <a:gdLst/>
              <a:ahLst/>
              <a:cxnLst/>
              <a:rect l="l" t="t" r="r" b="b"/>
              <a:pathLst>
                <a:path w="1543443" h="2525709">
                  <a:moveTo>
                    <a:pt x="33027" y="0"/>
                  </a:moveTo>
                  <a:lnTo>
                    <a:pt x="1510416" y="0"/>
                  </a:lnTo>
                  <a:cubicBezTo>
                    <a:pt x="1528657" y="0"/>
                    <a:pt x="1543443" y="14787"/>
                    <a:pt x="1543443" y="33027"/>
                  </a:cubicBezTo>
                  <a:lnTo>
                    <a:pt x="1543443" y="2492682"/>
                  </a:lnTo>
                  <a:cubicBezTo>
                    <a:pt x="1543443" y="2510922"/>
                    <a:pt x="1528657" y="2525709"/>
                    <a:pt x="1510416" y="2525709"/>
                  </a:cubicBezTo>
                  <a:lnTo>
                    <a:pt x="33027" y="2525709"/>
                  </a:lnTo>
                  <a:cubicBezTo>
                    <a:pt x="14787" y="2525709"/>
                    <a:pt x="0" y="2510922"/>
                    <a:pt x="0" y="2492682"/>
                  </a:cubicBezTo>
                  <a:lnTo>
                    <a:pt x="0" y="33027"/>
                  </a:lnTo>
                  <a:cubicBezTo>
                    <a:pt x="0" y="14787"/>
                    <a:pt x="14787" y="0"/>
                    <a:pt x="33027" y="0"/>
                  </a:cubicBezTo>
                  <a:close/>
                </a:path>
              </a:pathLst>
            </a:custGeom>
            <a:solidFill>
              <a:srgbClr val="000000">
                <a:alpha val="0"/>
              </a:srgbClr>
            </a:solidFill>
            <a:ln w="19050" cap="rnd">
              <a:solidFill>
                <a:srgbClr val="000000"/>
              </a:solidFill>
              <a:prstDash val="solid"/>
              <a:round/>
            </a:ln>
          </p:spPr>
        </p:sp>
        <p:sp>
          <p:nvSpPr>
            <p:cNvPr id="10" name="TextBox 10"/>
            <p:cNvSpPr txBox="1"/>
            <p:nvPr/>
          </p:nvSpPr>
          <p:spPr>
            <a:xfrm>
              <a:off x="0" y="-57150"/>
              <a:ext cx="1543443" cy="2582859"/>
            </a:xfrm>
            <a:prstGeom prst="rect">
              <a:avLst/>
            </a:prstGeom>
          </p:spPr>
          <p:txBody>
            <a:bodyPr lIns="50800" tIns="50800" rIns="50800" bIns="50800" rtlCol="0" anchor="ctr"/>
            <a:lstStyle/>
            <a:p>
              <a:pPr algn="ctr">
                <a:lnSpc>
                  <a:spcPts val="3150"/>
                </a:lnSpc>
              </a:pPr>
              <a:endParaRPr/>
            </a:p>
          </p:txBody>
        </p:sp>
      </p:grpSp>
      <p:sp>
        <p:nvSpPr>
          <p:cNvPr id="11" name="AutoShape 11"/>
          <p:cNvSpPr/>
          <p:nvPr/>
        </p:nvSpPr>
        <p:spPr>
          <a:xfrm>
            <a:off x="6633585" y="9477175"/>
            <a:ext cx="10625706" cy="0"/>
          </a:xfrm>
          <a:prstGeom prst="line">
            <a:avLst/>
          </a:prstGeom>
          <a:ln w="19050" cap="flat">
            <a:solidFill>
              <a:srgbClr val="473E2A"/>
            </a:solidFill>
            <a:prstDash val="solid"/>
            <a:headEnd type="none" w="sm" len="sm"/>
            <a:tailEnd type="none" w="sm" len="sm"/>
          </a:ln>
        </p:spPr>
      </p:sp>
      <p:sp>
        <p:nvSpPr>
          <p:cNvPr id="12" name="Freeform 12"/>
          <p:cNvSpPr/>
          <p:nvPr/>
        </p:nvSpPr>
        <p:spPr>
          <a:xfrm>
            <a:off x="1159269" y="30861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TextBox 13"/>
          <p:cNvSpPr txBox="1"/>
          <p:nvPr/>
        </p:nvSpPr>
        <p:spPr>
          <a:xfrm>
            <a:off x="1349702" y="667257"/>
            <a:ext cx="2772175" cy="382270"/>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Raleway Bold"/>
                <a:ea typeface="Raleway Bold"/>
                <a:cs typeface="Raleway Bold"/>
                <a:sym typeface="Raleway Bold"/>
              </a:rPr>
              <a:t>Rekayasa Fitur</a:t>
            </a:r>
          </a:p>
        </p:txBody>
      </p:sp>
      <p:sp>
        <p:nvSpPr>
          <p:cNvPr id="14" name="Freeform 14"/>
          <p:cNvSpPr/>
          <p:nvPr/>
        </p:nvSpPr>
        <p:spPr>
          <a:xfrm>
            <a:off x="655847" y="596170"/>
            <a:ext cx="503422" cy="572070"/>
          </a:xfrm>
          <a:custGeom>
            <a:avLst/>
            <a:gdLst/>
            <a:ahLst/>
            <a:cxnLst/>
            <a:rect l="l" t="t" r="r" b="b"/>
            <a:pathLst>
              <a:path w="503422" h="572070">
                <a:moveTo>
                  <a:pt x="0" y="0"/>
                </a:moveTo>
                <a:lnTo>
                  <a:pt x="503422" y="0"/>
                </a:lnTo>
                <a:lnTo>
                  <a:pt x="503422" y="572070"/>
                </a:lnTo>
                <a:lnTo>
                  <a:pt x="0" y="57207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778</Words>
  <Application>Microsoft Office PowerPoint</Application>
  <PresentationFormat>Custom</PresentationFormat>
  <Paragraphs>81</Paragraphs>
  <Slides>17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Calibri</vt:lpstr>
      <vt:lpstr>Raleway Medium</vt:lpstr>
      <vt:lpstr>Montserrat</vt:lpstr>
      <vt:lpstr>Montserrat Bold</vt:lpstr>
      <vt:lpstr>Montserrat Italics</vt:lpstr>
      <vt:lpstr>Arial</vt:lpstr>
      <vt:lpstr>Anton</vt:lpstr>
      <vt:lpstr>Raleway</vt:lpstr>
      <vt:lpstr>Raleway Heavy</vt:lpstr>
      <vt:lpstr>Raleway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Purple Gradient Tech Futuristic Artificial Intelligence Presentation</dc:title>
  <cp:lastModifiedBy>Adrian Maulana</cp:lastModifiedBy>
  <cp:revision>3</cp:revision>
  <dcterms:created xsi:type="dcterms:W3CDTF">2006-08-16T00:00:00Z</dcterms:created>
  <dcterms:modified xsi:type="dcterms:W3CDTF">2024-07-27T14:54:29Z</dcterms:modified>
  <dc:identifier>DAGMI1IrnWs</dc:identifier>
</cp:coreProperties>
</file>

<file path=docProps/thumbnail.jpeg>
</file>